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138"/>
  </p:notesMasterIdLst>
  <p:handoutMasterIdLst>
    <p:handoutMasterId r:id="rId139"/>
  </p:handoutMasterIdLst>
  <p:sldIdLst>
    <p:sldId id="256" r:id="rId2"/>
    <p:sldId id="1895" r:id="rId3"/>
    <p:sldId id="1894" r:id="rId4"/>
    <p:sldId id="1898" r:id="rId5"/>
    <p:sldId id="1896" r:id="rId6"/>
    <p:sldId id="1978" r:id="rId7"/>
    <p:sldId id="1897" r:id="rId8"/>
    <p:sldId id="1979" r:id="rId9"/>
    <p:sldId id="1980" r:id="rId10"/>
    <p:sldId id="1899" r:id="rId11"/>
    <p:sldId id="1900" r:id="rId12"/>
    <p:sldId id="1901" r:id="rId13"/>
    <p:sldId id="1902" r:id="rId14"/>
    <p:sldId id="1905" r:id="rId15"/>
    <p:sldId id="1906" r:id="rId16"/>
    <p:sldId id="1981" r:id="rId17"/>
    <p:sldId id="1907" r:id="rId18"/>
    <p:sldId id="1908" r:id="rId19"/>
    <p:sldId id="1909" r:id="rId20"/>
    <p:sldId id="1910" r:id="rId21"/>
    <p:sldId id="1911" r:id="rId22"/>
    <p:sldId id="1912" r:id="rId23"/>
    <p:sldId id="1913" r:id="rId24"/>
    <p:sldId id="1914" r:id="rId25"/>
    <p:sldId id="1915" r:id="rId26"/>
    <p:sldId id="1916" r:id="rId27"/>
    <p:sldId id="1917" r:id="rId28"/>
    <p:sldId id="1918" r:id="rId29"/>
    <p:sldId id="1919" r:id="rId30"/>
    <p:sldId id="1920" r:id="rId31"/>
    <p:sldId id="1921" r:id="rId32"/>
    <p:sldId id="1922" r:id="rId33"/>
    <p:sldId id="1923" r:id="rId34"/>
    <p:sldId id="1982" r:id="rId35"/>
    <p:sldId id="1925" r:id="rId36"/>
    <p:sldId id="1926" r:id="rId37"/>
    <p:sldId id="1927" r:id="rId38"/>
    <p:sldId id="1928" r:id="rId39"/>
    <p:sldId id="1929" r:id="rId40"/>
    <p:sldId id="1930" r:id="rId41"/>
    <p:sldId id="1931" r:id="rId42"/>
    <p:sldId id="1932" r:id="rId43"/>
    <p:sldId id="1933" r:id="rId44"/>
    <p:sldId id="1934" r:id="rId45"/>
    <p:sldId id="1935" r:id="rId46"/>
    <p:sldId id="1970" r:id="rId47"/>
    <p:sldId id="1971" r:id="rId48"/>
    <p:sldId id="1972" r:id="rId49"/>
    <p:sldId id="1973" r:id="rId50"/>
    <p:sldId id="1974" r:id="rId51"/>
    <p:sldId id="1975" r:id="rId52"/>
    <p:sldId id="1976" r:id="rId53"/>
    <p:sldId id="1936" r:id="rId54"/>
    <p:sldId id="1937" r:id="rId55"/>
    <p:sldId id="1938" r:id="rId56"/>
    <p:sldId id="1939" r:id="rId57"/>
    <p:sldId id="1940" r:id="rId58"/>
    <p:sldId id="1941" r:id="rId59"/>
    <p:sldId id="1942" r:id="rId60"/>
    <p:sldId id="1943" r:id="rId61"/>
    <p:sldId id="1944" r:id="rId62"/>
    <p:sldId id="1945" r:id="rId63"/>
    <p:sldId id="1946" r:id="rId64"/>
    <p:sldId id="1947" r:id="rId65"/>
    <p:sldId id="1948" r:id="rId66"/>
    <p:sldId id="1949" r:id="rId67"/>
    <p:sldId id="1950" r:id="rId68"/>
    <p:sldId id="1951" r:id="rId69"/>
    <p:sldId id="1952" r:id="rId70"/>
    <p:sldId id="1953" r:id="rId71"/>
    <p:sldId id="1954" r:id="rId72"/>
    <p:sldId id="1955" r:id="rId73"/>
    <p:sldId id="1956" r:id="rId74"/>
    <p:sldId id="1957" r:id="rId75"/>
    <p:sldId id="1958" r:id="rId76"/>
    <p:sldId id="1959" r:id="rId77"/>
    <p:sldId id="1960" r:id="rId78"/>
    <p:sldId id="1961" r:id="rId79"/>
    <p:sldId id="1962" r:id="rId80"/>
    <p:sldId id="1963" r:id="rId81"/>
    <p:sldId id="1964" r:id="rId82"/>
    <p:sldId id="1965" r:id="rId83"/>
    <p:sldId id="1966" r:id="rId84"/>
    <p:sldId id="1984" r:id="rId85"/>
    <p:sldId id="1967" r:id="rId86"/>
    <p:sldId id="1983" r:id="rId87"/>
    <p:sldId id="1990" r:id="rId88"/>
    <p:sldId id="1987" r:id="rId89"/>
    <p:sldId id="1988" r:id="rId90"/>
    <p:sldId id="1989" r:id="rId91"/>
    <p:sldId id="1977" r:id="rId92"/>
    <p:sldId id="1985" r:id="rId93"/>
    <p:sldId id="1991" r:id="rId94"/>
    <p:sldId id="1878" r:id="rId95"/>
    <p:sldId id="268" r:id="rId96"/>
    <p:sldId id="1879" r:id="rId97"/>
    <p:sldId id="279" r:id="rId98"/>
    <p:sldId id="269" r:id="rId99"/>
    <p:sldId id="282" r:id="rId100"/>
    <p:sldId id="1880" r:id="rId101"/>
    <p:sldId id="1881" r:id="rId102"/>
    <p:sldId id="272" r:id="rId103"/>
    <p:sldId id="273" r:id="rId104"/>
    <p:sldId id="274" r:id="rId105"/>
    <p:sldId id="275" r:id="rId106"/>
    <p:sldId id="1864" r:id="rId107"/>
    <p:sldId id="257" r:id="rId108"/>
    <p:sldId id="1882" r:id="rId109"/>
    <p:sldId id="1867" r:id="rId110"/>
    <p:sldId id="258" r:id="rId111"/>
    <p:sldId id="259" r:id="rId112"/>
    <p:sldId id="276" r:id="rId113"/>
    <p:sldId id="1883" r:id="rId114"/>
    <p:sldId id="278" r:id="rId115"/>
    <p:sldId id="277" r:id="rId116"/>
    <p:sldId id="1884" r:id="rId117"/>
    <p:sldId id="261" r:id="rId118"/>
    <p:sldId id="262" r:id="rId119"/>
    <p:sldId id="1868" r:id="rId120"/>
    <p:sldId id="1869" r:id="rId121"/>
    <p:sldId id="1870" r:id="rId122"/>
    <p:sldId id="1885" r:id="rId123"/>
    <p:sldId id="1872" r:id="rId124"/>
    <p:sldId id="1886" r:id="rId125"/>
    <p:sldId id="1887" r:id="rId126"/>
    <p:sldId id="1888" r:id="rId127"/>
    <p:sldId id="1889" r:id="rId128"/>
    <p:sldId id="1845" r:id="rId129"/>
    <p:sldId id="1846" r:id="rId130"/>
    <p:sldId id="464" r:id="rId131"/>
    <p:sldId id="467" r:id="rId132"/>
    <p:sldId id="423" r:id="rId133"/>
    <p:sldId id="406" r:id="rId134"/>
    <p:sldId id="468" r:id="rId135"/>
    <p:sldId id="469" r:id="rId136"/>
    <p:sldId id="466" r:id="rId137"/>
  </p:sldIdLst>
  <p:sldSz cx="12192000" cy="6858000"/>
  <p:notesSz cx="6858000" cy="9144000"/>
  <p:embeddedFontLst>
    <p:embeddedFont>
      <p:font typeface="Consolas" panose="020B0609020204030204" pitchFamily="49" charset="0"/>
      <p:regular r:id="rId140"/>
      <p:bold r:id="rId141"/>
      <p:italic r:id="rId142"/>
      <p:boldItalic r:id="rId143"/>
    </p:embeddedFont>
    <p:embeddedFont>
      <p:font typeface="Courier" panose="02070309020205020404" pitchFamily="49" charset="0"/>
      <p:regular r:id="rId144"/>
      <p:bold r:id="rId145"/>
      <p:italic r:id="rId146"/>
      <p:boldItalic r:id="rId147"/>
    </p:embeddedFont>
    <p:embeddedFont>
      <p:font typeface="Gill Sans MT" panose="020B0502020104020203" pitchFamily="34" charset="77"/>
      <p:regular r:id="rId148"/>
      <p:bold r:id="rId149"/>
      <p:italic r:id="rId150"/>
      <p:boldItalic r:id="rId151"/>
    </p:embeddedFont>
    <p:embeddedFont>
      <p:font typeface="Open Sans" panose="020B0606030504020204" pitchFamily="34" charset="0"/>
      <p:regular r:id="rId152"/>
      <p:bold r:id="rId153"/>
      <p:italic r:id="rId154"/>
      <p:boldItalic r:id="rId155"/>
    </p:embeddedFont>
    <p:embeddedFont>
      <p:font typeface="Open Sans bold" panose="020B0706030804020204" pitchFamily="34" charset="0"/>
      <p:regular r:id="rId156"/>
      <p:bold r:id="rId157"/>
      <p:italic r:id="rId158"/>
      <p:boldItalic r:id="rId159"/>
    </p:embeddedFont>
    <p:embeddedFont>
      <p:font typeface="Palatino Linotype" panose="02040502050505030304" pitchFamily="18" charset="0"/>
      <p:regular r:id="rId160"/>
      <p:bold r:id="rId161"/>
      <p:italic r:id="rId162"/>
      <p:boldItalic r:id="rId163"/>
    </p:embeddedFont>
    <p:embeddedFont>
      <p:font typeface="Quire Sans" panose="020B0502040400020003" pitchFamily="34" charset="0"/>
      <p:regular r:id="rId164"/>
      <p:bold r:id="rId165"/>
      <p:italic r:id="rId166"/>
      <p:boldItalic r:id="rId167"/>
    </p:embeddedFont>
    <p:embeddedFont>
      <p:font typeface="Trebuchet MS" panose="020B0703020202090204" pitchFamily="34" charset="0"/>
      <p:regular r:id="rId168"/>
      <p:bold r:id="rId169"/>
      <p:italic r:id="rId170"/>
      <p:boldItalic r:id="rId1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A40A0B0C-F03C-5D49-ADB5-AF28771B0392}">
          <p14:sldIdLst>
            <p14:sldId id="256"/>
            <p14:sldId id="1895"/>
            <p14:sldId id="1894"/>
            <p14:sldId id="1898"/>
            <p14:sldId id="1896"/>
            <p14:sldId id="1978"/>
            <p14:sldId id="1897"/>
            <p14:sldId id="1979"/>
            <p14:sldId id="1980"/>
            <p14:sldId id="1899"/>
            <p14:sldId id="1900"/>
            <p14:sldId id="1901"/>
            <p14:sldId id="1902"/>
            <p14:sldId id="1905"/>
            <p14:sldId id="1906"/>
            <p14:sldId id="1981"/>
            <p14:sldId id="1907"/>
            <p14:sldId id="1908"/>
            <p14:sldId id="1909"/>
            <p14:sldId id="1910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1922"/>
            <p14:sldId id="1923"/>
            <p14:sldId id="1982"/>
            <p14:sldId id="1925"/>
            <p14:sldId id="1926"/>
            <p14:sldId id="1927"/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70"/>
            <p14:sldId id="1971"/>
            <p14:sldId id="1972"/>
            <p14:sldId id="1973"/>
            <p14:sldId id="1974"/>
            <p14:sldId id="1975"/>
            <p14:sldId id="1976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1950"/>
            <p14:sldId id="1951"/>
            <p14:sldId id="1952"/>
            <p14:sldId id="1953"/>
            <p14:sldId id="1954"/>
            <p14:sldId id="1955"/>
            <p14:sldId id="1956"/>
            <p14:sldId id="1957"/>
            <p14:sldId id="1958"/>
            <p14:sldId id="1959"/>
            <p14:sldId id="1960"/>
            <p14:sldId id="1961"/>
            <p14:sldId id="1962"/>
            <p14:sldId id="1963"/>
            <p14:sldId id="1964"/>
            <p14:sldId id="1965"/>
            <p14:sldId id="1966"/>
            <p14:sldId id="1984"/>
            <p14:sldId id="1967"/>
            <p14:sldId id="1983"/>
            <p14:sldId id="1990"/>
            <p14:sldId id="1987"/>
            <p14:sldId id="1988"/>
            <p14:sldId id="1989"/>
            <p14:sldId id="1977"/>
            <p14:sldId id="1985"/>
            <p14:sldId id="1991"/>
          </p14:sldIdLst>
        </p14:section>
        <p14:section name="Node Mdoeling With Vanadis" id="{42565097-319A-B54C-9AE5-06EDA4D0D027}">
          <p14:sldIdLst>
            <p14:sldId id="1878"/>
            <p14:sldId id="268"/>
            <p14:sldId id="1879"/>
            <p14:sldId id="279"/>
            <p14:sldId id="269"/>
            <p14:sldId id="282"/>
            <p14:sldId id="1880"/>
            <p14:sldId id="1881"/>
            <p14:sldId id="272"/>
            <p14:sldId id="273"/>
            <p14:sldId id="274"/>
            <p14:sldId id="275"/>
            <p14:sldId id="1864"/>
            <p14:sldId id="257"/>
            <p14:sldId id="1882"/>
            <p14:sldId id="1867"/>
            <p14:sldId id="258"/>
            <p14:sldId id="259"/>
            <p14:sldId id="276"/>
            <p14:sldId id="1883"/>
            <p14:sldId id="278"/>
            <p14:sldId id="277"/>
            <p14:sldId id="1884"/>
            <p14:sldId id="261"/>
            <p14:sldId id="262"/>
            <p14:sldId id="1868"/>
            <p14:sldId id="1869"/>
            <p14:sldId id="1870"/>
            <p14:sldId id="1885"/>
            <p14:sldId id="1872"/>
            <p14:sldId id="1886"/>
            <p14:sldId id="1887"/>
            <p14:sldId id="1888"/>
            <p14:sldId id="1889"/>
          </p14:sldIdLst>
        </p14:section>
        <p14:section name="Backup" id="{0645A132-59B0-8841-BA79-E07B9891539D}">
          <p14:sldIdLst>
            <p14:sldId id="1845"/>
            <p14:sldId id="1846"/>
            <p14:sldId id="464"/>
            <p14:sldId id="467"/>
            <p14:sldId id="423"/>
            <p14:sldId id="406"/>
            <p14:sldId id="468"/>
            <p14:sldId id="469"/>
            <p14:sldId id="4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37C"/>
    <a:srgbClr val="DB9D60"/>
    <a:srgbClr val="6CB313"/>
    <a:srgbClr val="E4F8F3"/>
    <a:srgbClr val="7AD0E6"/>
    <a:srgbClr val="F7F7F7"/>
    <a:srgbClr val="A0D4E9"/>
    <a:srgbClr val="FF9F4A"/>
    <a:srgbClr val="27ADCF"/>
    <a:srgbClr val="E9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1361" autoAdjust="0"/>
  </p:normalViewPr>
  <p:slideViewPr>
    <p:cSldViewPr snapToGrid="0" showGuides="1">
      <p:cViewPr>
        <p:scale>
          <a:sx n="114" d="100"/>
          <a:sy n="114" d="100"/>
        </p:scale>
        <p:origin x="144" y="224"/>
      </p:cViewPr>
      <p:guideLst/>
    </p:cSldViewPr>
  </p:slideViewPr>
  <p:outlineViewPr>
    <p:cViewPr>
      <p:scale>
        <a:sx n="33" d="100"/>
        <a:sy n="33" d="100"/>
      </p:scale>
      <p:origin x="0" y="-2176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82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59" Type="http://schemas.openxmlformats.org/officeDocument/2006/relationships/font" Target="fonts/font20.fntdata"/><Relationship Id="rId170" Type="http://schemas.openxmlformats.org/officeDocument/2006/relationships/font" Target="fonts/font3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0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handoutMaster" Target="handoutMasters/handoutMaster1.xml"/><Relationship Id="rId85" Type="http://schemas.openxmlformats.org/officeDocument/2006/relationships/slide" Target="slides/slide84.xml"/><Relationship Id="rId150" Type="http://schemas.openxmlformats.org/officeDocument/2006/relationships/font" Target="fonts/font11.fntdata"/><Relationship Id="rId171" Type="http://schemas.openxmlformats.org/officeDocument/2006/relationships/font" Target="fonts/font3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font" Target="fonts/font1.fntdata"/><Relationship Id="rId16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2.fntdata"/><Relationship Id="rId156" Type="http://schemas.openxmlformats.org/officeDocument/2006/relationships/font" Target="fonts/font17.fntdata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2.fntdata"/><Relationship Id="rId146" Type="http://schemas.openxmlformats.org/officeDocument/2006/relationships/font" Target="fonts/font7.fntdata"/><Relationship Id="rId167" Type="http://schemas.openxmlformats.org/officeDocument/2006/relationships/font" Target="fonts/font2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3.fntdata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8.fntdata"/><Relationship Id="rId168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3.fntdata"/><Relationship Id="rId163" Type="http://schemas.openxmlformats.org/officeDocument/2006/relationships/font" Target="fonts/font2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4.fntdata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4.fntdata"/><Relationship Id="rId148" Type="http://schemas.openxmlformats.org/officeDocument/2006/relationships/font" Target="fonts/font9.fntdata"/><Relationship Id="rId164" Type="http://schemas.openxmlformats.org/officeDocument/2006/relationships/font" Target="fonts/font25.fntdata"/><Relationship Id="rId169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5.fntdata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5.fntdata"/><Relationship Id="rId90" Type="http://schemas.openxmlformats.org/officeDocument/2006/relationships/slide" Target="slides/slide89.xml"/><Relationship Id="rId165" Type="http://schemas.openxmlformats.org/officeDocument/2006/relationships/font" Target="fonts/font2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font" Target="fonts/font6.fntdata"/><Relationship Id="rId166" Type="http://schemas.openxmlformats.org/officeDocument/2006/relationships/font" Target="fonts/font2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4/29/24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4/29/24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6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6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21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33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2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5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still up to date?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4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5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0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95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4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78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370867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164301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85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32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10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6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410760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17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8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52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038663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9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69" y="6296999"/>
            <a:ext cx="1828800" cy="136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509920"/>
            <a:ext cx="4297393" cy="667120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479998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56087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287993" y="6307251"/>
            <a:ext cx="5642358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kern="1200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 </a:t>
            </a:r>
            <a:endParaRPr lang="en-US" sz="800" b="0" i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3C47F4-C894-4645-B973-30278C71D6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7949" r="43278"/>
          <a:stretch/>
        </p:blipFill>
        <p:spPr>
          <a:xfrm>
            <a:off x="6195646" y="-1"/>
            <a:ext cx="5996354" cy="54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9733" y="6166934"/>
            <a:ext cx="28448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6AAF5483-1D0C-5246-8338-97764052F6BF}" type="datetime1">
              <a:rPr lang="en-US" smtClean="0"/>
              <a:t>4/29/24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40" y="6519332"/>
            <a:ext cx="38608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361891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35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2919047"/>
            <a:ext cx="4598377" cy="1767254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13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1109709"/>
            <a:ext cx="11049000" cy="491009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384048" indent="-182880">
              <a:buFont typeface="Arial" panose="020B0604020202020204" pitchFamily="34" charset="0"/>
              <a:buChar char="•"/>
              <a:defRPr sz="2000"/>
            </a:lvl2pPr>
            <a:lvl3pPr marL="566928" indent="-182880">
              <a:buFont typeface="Arial" panose="020B0604020202020204" pitchFamily="34" charset="0"/>
              <a:buChar char="•"/>
              <a:defRPr sz="2000"/>
            </a:lvl3pPr>
            <a:lvl4pPr marL="749808" indent="-182880">
              <a:buFont typeface="Arial" panose="020B0604020202020204" pitchFamily="34" charset="0"/>
              <a:buChar char="•"/>
              <a:defRPr sz="2000"/>
            </a:lvl4pPr>
            <a:lvl5pPr marL="932688" indent="-18288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106424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2pPr>
            <a:lvl3pPr marL="56692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3pPr>
            <a:lvl4pPr marL="74980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4pPr>
            <a:lvl5pPr marL="93268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106424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2pPr>
            <a:lvl3pPr marL="56692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3pPr>
            <a:lvl4pPr marL="74980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</a:defRPr>
            </a:lvl4pPr>
            <a:lvl5pPr marL="932688" indent="-18288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F5FC13-FF8A-8C4E-BA9B-B1FED8AA8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97028B-705D-5846-9BF6-441624A3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71B262-AC2E-494D-B366-04431A29F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 Presentation Template">
            <a:extLst>
              <a:ext uri="{FF2B5EF4-FFF2-40B4-BE49-F238E27FC236}">
                <a16:creationId xmlns:a16="http://schemas.microsoft.com/office/drawing/2014/main" id="{8BB2399A-45EB-3345-B5FC-273144584434}"/>
              </a:ext>
            </a:extLst>
          </p:cNvPr>
          <p:cNvSpPr txBox="1"/>
          <p:nvPr userDrawn="1"/>
        </p:nvSpPr>
        <p:spPr>
          <a:xfrm>
            <a:off x="647700" y="2256971"/>
            <a:ext cx="27313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BREAK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0349885-AD47-884F-9992-5307192C0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6339" y="2322285"/>
            <a:ext cx="6572250" cy="4064227"/>
          </a:xfrm>
        </p:spPr>
        <p:txBody>
          <a:bodyPr/>
          <a:lstStyle>
            <a:lvl1pPr marL="228600" indent="-457200" algn="r">
              <a:buFontTx/>
              <a:buNone/>
              <a:defRPr/>
            </a:lvl1pPr>
            <a:lvl2pPr>
              <a:buFont typeface="+mj-lt"/>
              <a:buAutoNum type="arabicParenR"/>
              <a:defRPr/>
            </a:lvl2pPr>
            <a:lvl3pPr>
              <a:buFont typeface="+mj-lt"/>
              <a:buAutoNum type="arabicParenR"/>
              <a:defRPr/>
            </a:lvl3pPr>
            <a:lvl4pPr>
              <a:buFont typeface="+mj-lt"/>
              <a:buAutoNum type="arabicParenR"/>
              <a:defRPr/>
            </a:lvl4pPr>
            <a:lvl5pPr>
              <a:buFont typeface="+mj-lt"/>
              <a:buAutoNum type="arabicParenR"/>
              <a:defRPr/>
            </a:lvl5pPr>
          </a:lstStyle>
          <a:p>
            <a:pPr lvl="0"/>
            <a:r>
              <a:rPr lang="en-US" dirty="0"/>
              <a:t>Click to enter return time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9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423F85-8442-0642-B59D-0C8873EDAF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464" y="3207657"/>
            <a:ext cx="3529816" cy="161108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date or meeting description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9BEDAEE-B7BF-384E-87F6-B8E6657404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6339" y="2322285"/>
            <a:ext cx="6572250" cy="4064227"/>
          </a:xfrm>
        </p:spPr>
        <p:txBody>
          <a:bodyPr/>
          <a:lstStyle>
            <a:lvl1pPr marL="228600" indent="-457200" algn="r">
              <a:buFontTx/>
              <a:buNone/>
              <a:defRPr/>
            </a:lvl1pPr>
            <a:lvl2pPr>
              <a:buFont typeface="+mj-lt"/>
              <a:buAutoNum type="arabicParenR"/>
              <a:defRPr/>
            </a:lvl2pPr>
            <a:lvl3pPr>
              <a:buFont typeface="+mj-lt"/>
              <a:buAutoNum type="arabicParenR"/>
              <a:defRPr/>
            </a:lvl3pPr>
            <a:lvl4pPr>
              <a:buFont typeface="+mj-lt"/>
              <a:buAutoNum type="arabicParenR"/>
              <a:defRPr/>
            </a:lvl4pPr>
            <a:lvl5pPr>
              <a:buFont typeface="+mj-lt"/>
              <a:buAutoNum type="arabicParenR"/>
              <a:defRPr/>
            </a:lvl5pPr>
          </a:lstStyle>
          <a:p>
            <a:pPr lvl="0"/>
            <a:r>
              <a:rPr lang="en-US" dirty="0"/>
              <a:t>Click to add agenda items</a:t>
            </a:r>
          </a:p>
          <a:p>
            <a:pPr lvl="0"/>
            <a:r>
              <a:rPr lang="en-US" dirty="0"/>
              <a:t>Click to add agenda items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465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106424"/>
            <a:ext cx="11042478" cy="4910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C06173-326E-C842-95A0-26D69A4B9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0" i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58" r:id="rId3"/>
    <p:sldLayoutId id="2147483763" r:id="rId4"/>
    <p:sldLayoutId id="2147483760" r:id="rId5"/>
    <p:sldLayoutId id="2147483761" r:id="rId6"/>
    <p:sldLayoutId id="2147483762" r:id="rId7"/>
    <p:sldLayoutId id="2147483764" r:id="rId8"/>
    <p:sldLayoutId id="2147483765" r:id="rId9"/>
    <p:sldLayoutId id="2147483766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freeimageslive.co.uk/free_stock_image/colorful-bricks-jpg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Relationship Id="rId9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mailto:chughes@sandia.gov" TargetMode="External"/><Relationship Id="rId2" Type="http://schemas.openxmlformats.org/officeDocument/2006/relationships/hyperlink" Target="https://www.sandia.gov/careers/career-possibilities/career-opportunities/computer-science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sstsimulator/sst-external-eleme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sstsimulator/sst-external-elemen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/sst-tutoria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sstsimulator/sst-elements" TargetMode="External"/><Relationship Id="rId4" Type="http://schemas.openxmlformats.org/officeDocument/2006/relationships/hyperlink" Target="https://github.com/sstsimulator/sst-tutorials/tree/master/ispass2024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st-simulator.org/SSTPages/SSTTopDocDeveloperInfo/" TargetMode="External"/><Relationship Id="rId3" Type="http://schemas.openxmlformats.org/officeDocument/2006/relationships/hyperlink" Target="http://www.sst-simulator.org/" TargetMode="External"/><Relationship Id="rId7" Type="http://schemas.openxmlformats.org/officeDocument/2006/relationships/hyperlink" Target="http://sst-simulator.org/SSTDoxygen/13.0.0_docs/htm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sst-simulator.org/SSTPages/SSTUserPythonFileFormat/" TargetMode="External"/><Relationship Id="rId5" Type="http://schemas.openxmlformats.org/officeDocument/2006/relationships/hyperlink" Target="https://github.com/sstsimulator" TargetMode="External"/><Relationship Id="rId10" Type="http://schemas.openxmlformats.org/officeDocument/2006/relationships/hyperlink" Target="http://sst-simulator.org/SSTPages/SSTBuildAndInstall_13dot1dot0_SeriesDetailedBuildInstructions/" TargetMode="External"/><Relationship Id="rId4" Type="http://schemas.openxmlformats.org/officeDocument/2006/relationships/hyperlink" Target="http://sst-simulator.org/sst-docs/" TargetMode="External"/><Relationship Id="rId9" Type="http://schemas.openxmlformats.org/officeDocument/2006/relationships/hyperlink" Target="http://sst-simulator.org/SSTPages/SSTBuildAndInstall_13dot1dot0_SeriesQuickStart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sst-simulator.org/SSTPages/SSTBuildAndInstall_13dot1dot0_SeriesDetailedBuildInstructions/" TargetMode="External"/><Relationship Id="rId2" Type="http://schemas.openxmlformats.org/officeDocument/2006/relationships/hyperlink" Target="http://sst-simulator.org/sst-docs/docs/elements/intro" TargetMode="Externa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454-E631-0C49-B851-199442D65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5"/>
            <a:ext cx="5537200" cy="1317382"/>
          </a:xfrm>
        </p:spPr>
        <p:txBody>
          <a:bodyPr/>
          <a:lstStyle/>
          <a:p>
            <a:r>
              <a:rPr lang="en-US" dirty="0"/>
              <a:t>The Structural Simulation Toolkit (SST)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A7CD-3FDD-FB43-B4BD-D5CBF7DB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599" y="3463637"/>
            <a:ext cx="5969001" cy="923480"/>
          </a:xfrm>
        </p:spPr>
        <p:txBody>
          <a:bodyPr/>
          <a:lstStyle/>
          <a:p>
            <a:r>
              <a:rPr lang="en-US" dirty="0"/>
              <a:t>Presented by: Patrick Lavin and Joseph Kenny</a:t>
            </a:r>
            <a:br>
              <a:rPr lang="en-US" dirty="0"/>
            </a:br>
            <a:r>
              <a:rPr lang="en-US" dirty="0"/>
              <a:t>Sandia National Laboratories</a:t>
            </a:r>
          </a:p>
          <a:p>
            <a:r>
              <a:rPr lang="en-US" dirty="0"/>
              <a:t>Content by: SST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5A15F-7568-674D-9429-234062D2F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ISPASS 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DB523-95ED-4242-AA40-A0776B7324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SAND2024-02470C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3075C1-36FC-1C41-91E6-BC59A3F2AF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Indianapolis, Indiana</a:t>
            </a:r>
          </a:p>
          <a:p>
            <a:r>
              <a:rPr lang="en-US" dirty="0"/>
              <a:t>Sunday, May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ree Stock Photo 11960 Heap of colorful wooden kids building blocks | freeimageslive">
            <a:extLst>
              <a:ext uri="{FF2B5EF4-FFF2-40B4-BE49-F238E27FC236}">
                <a16:creationId xmlns:a16="http://schemas.microsoft.com/office/drawing/2014/main" id="{477C18AA-BC3E-CA44-BECD-EE3A899C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7299"/>
          <a:stretch/>
        </p:blipFill>
        <p:spPr>
          <a:xfrm>
            <a:off x="7929507" y="3429000"/>
            <a:ext cx="4262493" cy="3057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BEC7-C8F1-584E-B85D-77DBCF168DBE}"/>
              </a:ext>
            </a:extLst>
          </p:cNvPr>
          <p:cNvSpPr/>
          <p:nvPr/>
        </p:nvSpPr>
        <p:spPr>
          <a:xfrm>
            <a:off x="495763" y="3409043"/>
            <a:ext cx="10070637" cy="226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 dirty="0"/>
              <a:t>There is a rich selection of open-source simulators</a:t>
            </a:r>
          </a:p>
          <a:p>
            <a:r>
              <a:rPr lang="en-US" dirty="0"/>
              <a:t>But not a solid ecosystem for modeling systems</a:t>
            </a:r>
          </a:p>
          <a:p>
            <a:pPr lvl="1"/>
            <a:r>
              <a:rPr lang="en-US" dirty="0"/>
              <a:t>Tightly-entangled components make modifications complex</a:t>
            </a:r>
          </a:p>
          <a:p>
            <a:pPr lvl="2"/>
            <a:r>
              <a:rPr lang="en-US" dirty="0"/>
              <a:t>E.g., assumptions about caching or address mapping are pervasive</a:t>
            </a:r>
          </a:p>
          <a:p>
            <a:pPr lvl="1"/>
            <a:r>
              <a:rPr lang="en-US" dirty="0"/>
              <a:t>Most simulator integrations are ad-hoc, not lasting</a:t>
            </a:r>
          </a:p>
          <a:p>
            <a:pPr lvl="1"/>
            <a:r>
              <a:rPr lang="en-US" dirty="0"/>
              <a:t>Significant performance problems with tying many simulators together</a:t>
            </a:r>
          </a:p>
          <a:p>
            <a:r>
              <a:rPr lang="en-US" dirty="0"/>
              <a:t>Wants:</a:t>
            </a:r>
          </a:p>
          <a:p>
            <a:pPr lvl="1"/>
            <a:r>
              <a:rPr lang="en-US" dirty="0"/>
              <a:t>Enable “mix-and-match” of existing models to create custom systems</a:t>
            </a:r>
          </a:p>
          <a:p>
            <a:pPr lvl="1"/>
            <a:r>
              <a:rPr lang="en-US" dirty="0"/>
              <a:t>Encourage disentangled models with clean interfaces for swapping functionality</a:t>
            </a:r>
          </a:p>
          <a:p>
            <a:pPr lvl="2"/>
            <a:r>
              <a:rPr lang="en-US" dirty="0"/>
              <a:t>Bricks not buildings</a:t>
            </a:r>
          </a:p>
          <a:p>
            <a:pPr lvl="1"/>
            <a:r>
              <a:rPr lang="en-US" dirty="0"/>
              <a:t>Low effort, high performance parallel simulation 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Continuous path from low-fidelity/fast modeling to high-fidelity/slow models</a:t>
            </a:r>
          </a:p>
        </p:txBody>
      </p:sp>
    </p:spTree>
    <p:extLst>
      <p:ext uri="{BB962C8B-B14F-4D97-AF65-F5344CB8AC3E}">
        <p14:creationId xmlns:p14="http://schemas.microsoft.com/office/powerpoint/2010/main" val="28728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LinkControl-PortControl</a:t>
            </a:r>
            <a:r>
              <a:rPr lang="en-US" sz="2800" dirty="0"/>
              <a:t>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LinkControl</a:t>
            </a:r>
            <a:r>
              <a:rPr lang="en-US" dirty="0"/>
              <a:t> and </a:t>
            </a:r>
            <a:r>
              <a:rPr lang="en-US" dirty="0" err="1"/>
              <a:t>PortControl</a:t>
            </a:r>
            <a:r>
              <a:rPr lang="en-US" dirty="0"/>
              <a:t> share data and negotiate various parameters during the </a:t>
            </a:r>
            <a:r>
              <a:rPr lang="en-US" dirty="0" err="1"/>
              <a:t>init</a:t>
            </a:r>
            <a:r>
              <a:rPr lang="en-US" dirty="0"/>
              <a:t>() phase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Each LC/PC pair will negotiate link bandwidth.  It is set to the minimum of the two set bandwidths</a:t>
            </a:r>
          </a:p>
          <a:p>
            <a:pPr lvl="1">
              <a:spcBef>
                <a:spcPts val="1400"/>
              </a:spcBef>
            </a:pPr>
            <a:r>
              <a:rPr lang="en-US" dirty="0" err="1"/>
              <a:t>PortControl</a:t>
            </a:r>
            <a:r>
              <a:rPr lang="en-US" dirty="0"/>
              <a:t> will notify the </a:t>
            </a:r>
            <a:r>
              <a:rPr lang="en-US" dirty="0" err="1"/>
              <a:t>LinkControl</a:t>
            </a:r>
            <a:r>
              <a:rPr lang="en-US" dirty="0"/>
              <a:t> of the network ID used to address it</a:t>
            </a:r>
          </a:p>
          <a:p>
            <a:pPr lvl="1">
              <a:spcBef>
                <a:spcPts val="1400"/>
              </a:spcBef>
            </a:pPr>
            <a:r>
              <a:rPr lang="en-US" dirty="0" err="1"/>
              <a:t>PortControl</a:t>
            </a:r>
            <a:r>
              <a:rPr lang="en-US" dirty="0"/>
              <a:t> will  report FLIT size to the </a:t>
            </a:r>
            <a:r>
              <a:rPr lang="en-US" dirty="0" err="1"/>
              <a:t>LinkControl</a:t>
            </a:r>
            <a:endParaRPr lang="en-US" dirty="0"/>
          </a:p>
          <a:p>
            <a:pPr lvl="1">
              <a:spcBef>
                <a:spcPts val="1400"/>
              </a:spcBef>
            </a:pPr>
            <a:r>
              <a:rPr lang="en-US" dirty="0" err="1"/>
              <a:t>LinkControl</a:t>
            </a:r>
            <a:r>
              <a:rPr lang="en-US" dirty="0"/>
              <a:t> notifies </a:t>
            </a:r>
            <a:r>
              <a:rPr lang="en-US" dirty="0" err="1"/>
              <a:t>PortControl</a:t>
            </a:r>
            <a:r>
              <a:rPr lang="en-US" dirty="0"/>
              <a:t> of the desired Virtual Networks to be used</a:t>
            </a:r>
          </a:p>
          <a:p>
            <a:pPr lvl="2">
              <a:spcBef>
                <a:spcPts val="1400"/>
              </a:spcBef>
            </a:pPr>
            <a:r>
              <a:rPr lang="en-US" dirty="0"/>
              <a:t>This is a deprecated feature.  Number of VNs is now set directly through the router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The </a:t>
            </a:r>
            <a:r>
              <a:rPr lang="en-US" dirty="0" err="1"/>
              <a:t>LinkControl</a:t>
            </a:r>
            <a:r>
              <a:rPr lang="en-US" dirty="0"/>
              <a:t> and </a:t>
            </a:r>
            <a:r>
              <a:rPr lang="en-US" dirty="0" err="1"/>
              <a:t>PortControl</a:t>
            </a:r>
            <a:r>
              <a:rPr lang="en-US" dirty="0"/>
              <a:t> objects manage send credits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32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PortControl</a:t>
            </a:r>
            <a:r>
              <a:rPr lang="en-US" sz="2800" dirty="0"/>
              <a:t>/</a:t>
            </a:r>
            <a:r>
              <a:rPr lang="en-US" sz="2800" dirty="0" err="1"/>
              <a:t>LinkControl</a:t>
            </a:r>
            <a:r>
              <a:rPr lang="en-US" sz="2800" dirty="0"/>
              <a:t>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packet_latency</a:t>
            </a:r>
            <a:r>
              <a:rPr lang="en-US" dirty="0"/>
              <a:t> (LC only)</a:t>
            </a:r>
          </a:p>
          <a:p>
            <a:pPr lvl="1"/>
            <a:r>
              <a:rPr lang="en-US" dirty="0"/>
              <a:t>For each packet, adds latency to statistics object (side effect is that it counts the number of packets received at an endpoint)</a:t>
            </a:r>
          </a:p>
          <a:p>
            <a:r>
              <a:rPr lang="en-US" dirty="0" err="1"/>
              <a:t>send_bit_count</a:t>
            </a:r>
            <a:endParaRPr lang="en-US" dirty="0"/>
          </a:p>
          <a:p>
            <a:pPr lvl="1"/>
            <a:r>
              <a:rPr lang="en-US" dirty="0"/>
              <a:t>For each packet, adds the size in bits to the statistics object (side effect is that it counts number of packets sent on a port)</a:t>
            </a:r>
          </a:p>
          <a:p>
            <a:r>
              <a:rPr lang="en-US" dirty="0" err="1"/>
              <a:t>output_port_stalls</a:t>
            </a:r>
            <a:endParaRPr lang="en-US" dirty="0"/>
          </a:p>
          <a:p>
            <a:pPr lvl="1"/>
            <a:r>
              <a:rPr lang="en-US" dirty="0"/>
              <a:t>For each interval where data is present, but can’t be sent due to lack of send credits, add the time stalled to statistics object</a:t>
            </a:r>
          </a:p>
          <a:p>
            <a:r>
              <a:rPr lang="en-US" dirty="0" err="1"/>
              <a:t>idle_time</a:t>
            </a:r>
            <a:r>
              <a:rPr lang="en-US" dirty="0"/>
              <a:t> (PC only for now)</a:t>
            </a:r>
          </a:p>
          <a:p>
            <a:pPr lvl="1"/>
            <a:r>
              <a:rPr lang="en-US" dirty="0"/>
              <a:t>For each interval where no data is present to be sent, add total idle time to statistics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20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ReorderLinkControl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Inherits from SST::Interfaces::</a:t>
            </a:r>
            <a:r>
              <a:rPr lang="en-US" dirty="0" err="1"/>
              <a:t>SimpleNetwork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Contains a </a:t>
            </a:r>
            <a:r>
              <a:rPr lang="en-US" dirty="0" err="1"/>
              <a:t>SimpleNetwork</a:t>
            </a:r>
            <a:r>
              <a:rPr lang="en-US" dirty="0"/>
              <a:t> interface object to talk to the “physical” layer (this is typically just a </a:t>
            </a:r>
            <a:r>
              <a:rPr lang="en-US" dirty="0" err="1"/>
              <a:t>LinkControl</a:t>
            </a:r>
            <a:r>
              <a:rPr lang="en-US" dirty="0"/>
              <a:t>).</a:t>
            </a:r>
          </a:p>
          <a:p>
            <a:pPr>
              <a:spcBef>
                <a:spcPts val="1800"/>
              </a:spcBef>
            </a:pPr>
            <a:r>
              <a:rPr lang="en-US" dirty="0"/>
              <a:t>Puts a sequence number on each packet and reorders packets on the receive-side before giving them to endpoint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Allows endpoint models that can’t handle out of order receipt of packets to use network models that don’t guarantee ordering</a:t>
            </a:r>
          </a:p>
          <a:p>
            <a:pPr>
              <a:spcBef>
                <a:spcPts val="1800"/>
              </a:spcBef>
            </a:pPr>
            <a:r>
              <a:rPr lang="en-US" dirty="0"/>
              <a:t>Currently assumes “infinite” resources for buffer and reordering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347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Crossbar Arbitration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xbar_arb_rr</a:t>
            </a:r>
            <a:endParaRPr lang="en-US" dirty="0"/>
          </a:p>
          <a:p>
            <a:pPr lvl="1"/>
            <a:r>
              <a:rPr lang="en-US" dirty="0"/>
              <a:t>Round robin allocation – first across ports, then across virtual channels</a:t>
            </a:r>
          </a:p>
          <a:p>
            <a:r>
              <a:rPr lang="en-US" dirty="0" err="1"/>
              <a:t>xbar_arb_lru</a:t>
            </a:r>
            <a:endParaRPr lang="en-US" dirty="0"/>
          </a:p>
          <a:p>
            <a:pPr lvl="1"/>
            <a:r>
              <a:rPr lang="en-US" dirty="0"/>
              <a:t>Least recently used – across all port/VC pairs</a:t>
            </a:r>
          </a:p>
          <a:p>
            <a:r>
              <a:rPr lang="en-US" dirty="0" err="1"/>
              <a:t>xbar_arb_age</a:t>
            </a:r>
            <a:endParaRPr lang="en-US" dirty="0"/>
          </a:p>
          <a:p>
            <a:pPr lvl="1"/>
            <a:r>
              <a:rPr lang="en-US" dirty="0"/>
              <a:t>Oldest packets get higher priority</a:t>
            </a:r>
          </a:p>
          <a:p>
            <a:r>
              <a:rPr lang="en-US" dirty="0" err="1"/>
              <a:t>xbar_arb_rand</a:t>
            </a:r>
            <a:endParaRPr lang="en-US" dirty="0"/>
          </a:p>
          <a:p>
            <a:pPr lvl="1"/>
            <a:r>
              <a:rPr lang="en-US" dirty="0"/>
              <a:t>Random priority assigned to each port/VC pair each arbitration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943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Router knows nothing about topology/routing without loading a topology module</a:t>
            </a:r>
          </a:p>
          <a:p>
            <a:pPr lvl="1"/>
            <a:r>
              <a:rPr lang="en-US" dirty="0"/>
              <a:t>Can use static and/or dynamic routing</a:t>
            </a:r>
          </a:p>
          <a:p>
            <a:r>
              <a:rPr lang="en-US" dirty="0"/>
              <a:t>Available topologies</a:t>
            </a:r>
          </a:p>
          <a:p>
            <a:pPr lvl="1"/>
            <a:r>
              <a:rPr lang="en-US" dirty="0" err="1"/>
              <a:t>SingleRouter</a:t>
            </a:r>
            <a:endParaRPr lang="en-US" dirty="0"/>
          </a:p>
          <a:p>
            <a:pPr lvl="1"/>
            <a:r>
              <a:rPr lang="en-US" dirty="0"/>
              <a:t>Mesh</a:t>
            </a:r>
          </a:p>
          <a:p>
            <a:pPr lvl="1"/>
            <a:r>
              <a:rPr lang="en-US" dirty="0"/>
              <a:t>Torus</a:t>
            </a:r>
          </a:p>
          <a:p>
            <a:pPr lvl="1"/>
            <a:r>
              <a:rPr lang="en-US" dirty="0" err="1"/>
              <a:t>Fattree</a:t>
            </a:r>
            <a:endParaRPr lang="en-US" dirty="0"/>
          </a:p>
          <a:p>
            <a:pPr lvl="1"/>
            <a:r>
              <a:rPr lang="en-US" dirty="0"/>
              <a:t>HyperX/Flattened Butterfly</a:t>
            </a:r>
          </a:p>
          <a:p>
            <a:pPr lvl="1"/>
            <a:r>
              <a:rPr lang="en-US" dirty="0"/>
              <a:t>Dragonfly</a:t>
            </a:r>
          </a:p>
          <a:p>
            <a:pPr lvl="1"/>
            <a:r>
              <a:rPr lang="en-US" dirty="0" err="1"/>
              <a:t>PolarFly</a:t>
            </a:r>
            <a:r>
              <a:rPr lang="en-US" dirty="0"/>
              <a:t>/</a:t>
            </a:r>
            <a:r>
              <a:rPr lang="en-US" dirty="0" err="1"/>
              <a:t>PolarStar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06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 Class – More on this later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virtual void </a:t>
            </a:r>
            <a:r>
              <a:rPr lang="en-US" sz="1600" dirty="0" err="1"/>
              <a:t>route_packet</a:t>
            </a:r>
            <a:r>
              <a:rPr lang="en-US" sz="1600" dirty="0"/>
              <a:t>(int port, int </a:t>
            </a:r>
            <a:r>
              <a:rPr lang="en-US" sz="1600" dirty="0" err="1"/>
              <a:t>vc</a:t>
            </a:r>
            <a:r>
              <a:rPr lang="en-US" sz="1600" dirty="0"/>
              <a:t>,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 = 0;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process_input</a:t>
            </a:r>
            <a:r>
              <a:rPr lang="en-US" sz="1600" dirty="0"/>
              <a:t>(</a:t>
            </a:r>
            <a:r>
              <a:rPr lang="en-US" sz="1600" dirty="0" err="1"/>
              <a:t>RtrEvent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 = 0;</a:t>
            </a:r>
          </a:p>
          <a:p>
            <a:r>
              <a:rPr lang="en-US" sz="1600" dirty="0"/>
              <a:t>	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PortState</a:t>
            </a:r>
            <a:r>
              <a:rPr lang="en-US" sz="1600" dirty="0"/>
              <a:t> </a:t>
            </a:r>
            <a:r>
              <a:rPr lang="en-US" sz="1600" dirty="0" err="1"/>
              <a:t>getPortState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 </a:t>
            </a:r>
            <a:r>
              <a:rPr lang="en-US" sz="1600" dirty="0" err="1"/>
              <a:t>const</a:t>
            </a:r>
            <a:r>
              <a:rPr lang="en-US" sz="1600" dirty="0"/>
              <a:t> = 0;</a:t>
            </a:r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isHostPort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 </a:t>
            </a:r>
            <a:r>
              <a:rPr lang="en-US" sz="1600" dirty="0" err="1"/>
              <a:t>const</a:t>
            </a:r>
            <a:r>
              <a:rPr lang="en-US" sz="1600" dirty="0"/>
              <a:t>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std</a:t>
            </a:r>
            <a:r>
              <a:rPr lang="en-US" sz="1600" dirty="0"/>
              <a:t>::string </a:t>
            </a:r>
            <a:r>
              <a:rPr lang="en-US" sz="1600" dirty="0" err="1"/>
              <a:t>getPortLogicalGroup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 </a:t>
            </a:r>
            <a:r>
              <a:rPr lang="en-US" sz="1600" dirty="0" err="1"/>
              <a:t>const</a:t>
            </a:r>
            <a:r>
              <a:rPr lang="en-US" sz="1600" dirty="0"/>
              <a:t>;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virtual void </a:t>
            </a:r>
            <a:r>
              <a:rPr lang="en-US" sz="1600" dirty="0" err="1"/>
              <a:t>routeInitData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port,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, </a:t>
            </a:r>
            <a:r>
              <a:rPr lang="en-US" sz="1600" dirty="0" err="1"/>
              <a:t>std</a:t>
            </a:r>
            <a:r>
              <a:rPr lang="en-US" sz="1600" dirty="0"/>
              <a:t>::vector&lt;</a:t>
            </a:r>
            <a:r>
              <a:rPr lang="en-US" sz="1600" dirty="0" err="1"/>
              <a:t>int</a:t>
            </a:r>
            <a:r>
              <a:rPr lang="en-US" sz="1600" dirty="0"/>
              <a:t>&gt; &amp;</a:t>
            </a:r>
            <a:r>
              <a:rPr lang="en-US" sz="1600" dirty="0" err="1"/>
              <a:t>outPorts</a:t>
            </a:r>
            <a:r>
              <a:rPr lang="en-US" sz="1600" dirty="0"/>
              <a:t>) = 0;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internal_router_event</a:t>
            </a:r>
            <a:r>
              <a:rPr lang="en-US" sz="1600" dirty="0"/>
              <a:t>* </a:t>
            </a:r>
            <a:r>
              <a:rPr lang="en-US" sz="1600" dirty="0" err="1"/>
              <a:t>process_InitData_input</a:t>
            </a:r>
            <a:r>
              <a:rPr lang="en-US" sz="1600" dirty="0"/>
              <a:t>(</a:t>
            </a:r>
            <a:r>
              <a:rPr lang="en-US" sz="1600" dirty="0" err="1"/>
              <a:t>RtrEvent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 = 0;</a:t>
            </a:r>
          </a:p>
          <a:p>
            <a:endParaRPr lang="en-US" sz="1600" dirty="0"/>
          </a:p>
          <a:p>
            <a:r>
              <a:rPr lang="en-US" sz="1600" dirty="0"/>
              <a:t>virtual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computeNumVCs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vns</a:t>
            </a:r>
            <a:r>
              <a:rPr lang="en-US" sz="1600" dirty="0"/>
              <a:t>);</a:t>
            </a:r>
          </a:p>
          <a:p>
            <a:r>
              <a:rPr lang="en-US" sz="1600" dirty="0"/>
              <a:t>virtual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getEndpointID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port);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virtual void </a:t>
            </a:r>
            <a:r>
              <a:rPr lang="en-US" sz="1600" dirty="0" err="1"/>
              <a:t>recvTopologyEvent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port, </a:t>
            </a:r>
            <a:r>
              <a:rPr lang="en-US" sz="1600" dirty="0" err="1"/>
              <a:t>TopologyEvent</a:t>
            </a:r>
            <a:r>
              <a:rPr lang="en-US" sz="1600" dirty="0"/>
              <a:t>* </a:t>
            </a:r>
            <a:r>
              <a:rPr lang="en-US" sz="1600" dirty="0" err="1"/>
              <a:t>ev</a:t>
            </a:r>
            <a:r>
              <a:rPr lang="en-US" sz="1600" dirty="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979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Configuring a Merlin Simulation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AF27-BA53-7E49-A8C4-53190DC3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Merlin/Ember Python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C520-68B0-5D40-991F-C4D9DC9E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Merlin and Ember provide built-in Python modules to make configuring simulations easier</a:t>
            </a:r>
          </a:p>
          <a:p>
            <a:pPr lvl="1"/>
            <a:r>
              <a:rPr lang="en-US" dirty="0"/>
              <a:t>Wires up the topology based on user supplied parameters</a:t>
            </a:r>
          </a:p>
          <a:p>
            <a:pPr lvl="1"/>
            <a:r>
              <a:rPr lang="en-US" dirty="0"/>
              <a:t>Allows simulated jobs (endpoint models) to be easily allocated to the network</a:t>
            </a:r>
          </a:p>
          <a:p>
            <a:endParaRPr lang="en-US" dirty="0"/>
          </a:p>
          <a:p>
            <a:r>
              <a:rPr lang="en-US" dirty="0"/>
              <a:t>The Python modules are built off of five primary base classes:</a:t>
            </a:r>
          </a:p>
          <a:p>
            <a:pPr lvl="1"/>
            <a:r>
              <a:rPr lang="en-US" dirty="0"/>
              <a:t>System – Overall system with functions to allocated jobs and build the simulation</a:t>
            </a:r>
          </a:p>
          <a:p>
            <a:pPr lvl="1"/>
            <a:r>
              <a:rPr lang="en-US" dirty="0"/>
              <a:t>Topology – Controls the network topology and parameters</a:t>
            </a:r>
          </a:p>
          <a:p>
            <a:pPr lvl="1"/>
            <a:r>
              <a:rPr lang="en-US" dirty="0" err="1"/>
              <a:t>RouterTemplate</a:t>
            </a:r>
            <a:r>
              <a:rPr lang="en-US" dirty="0"/>
              <a:t> – Allows the ability to swap in different router models</a:t>
            </a:r>
          </a:p>
          <a:p>
            <a:pPr lvl="2"/>
            <a:r>
              <a:rPr lang="en-US" dirty="0"/>
              <a:t>In practice, there is only one current model: </a:t>
            </a:r>
            <a:r>
              <a:rPr lang="en-US" dirty="0" err="1"/>
              <a:t>hr_router</a:t>
            </a:r>
            <a:endParaRPr lang="en-US" dirty="0"/>
          </a:p>
          <a:p>
            <a:pPr lvl="1"/>
            <a:r>
              <a:rPr lang="en-US" dirty="0"/>
              <a:t>Job – Jobs are mapped to the system using the job allocation functions and contains all the parameters for running the given job on the system</a:t>
            </a:r>
          </a:p>
          <a:p>
            <a:pPr lvl="1"/>
            <a:r>
              <a:rPr lang="en-US" dirty="0" err="1"/>
              <a:t>PlatformDefinition</a:t>
            </a:r>
            <a:r>
              <a:rPr lang="en-US" dirty="0"/>
              <a:t> – allows you to capture all or part of the platform parameters and load them into a simulation instead of having to repeat this information in every input file</a:t>
            </a:r>
          </a:p>
        </p:txBody>
      </p:sp>
    </p:spTree>
    <p:extLst>
      <p:ext uri="{BB962C8B-B14F-4D97-AF65-F5344CB8AC3E}">
        <p14:creationId xmlns:p14="http://schemas.microsoft.com/office/powerpoint/2010/main" val="34973488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AF8B-70CF-9533-6886-298471E9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Ember – Lightweight Network Endpoint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ECD58-7768-2D0A-1557-BB3AAC8CF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Shape 176">
            <a:extLst>
              <a:ext uri="{FF2B5EF4-FFF2-40B4-BE49-F238E27FC236}">
                <a16:creationId xmlns:a16="http://schemas.microsoft.com/office/drawing/2014/main" id="{0B4B5BDE-F112-9D13-52FB-3028D4E84110}"/>
              </a:ext>
            </a:extLst>
          </p:cNvPr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>
            <a:extLst>
              <a:ext uri="{FF2B5EF4-FFF2-40B4-BE49-F238E27FC236}">
                <a16:creationId xmlns:a16="http://schemas.microsoft.com/office/drawing/2014/main" id="{0850BB97-5946-9489-F535-6F03AFCCF326}"/>
              </a:ext>
            </a:extLst>
          </p:cNvPr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1FE1FE18-8CFE-FE01-CA8D-02F08B16CBCA}"/>
              </a:ext>
            </a:extLst>
          </p:cNvPr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>
            <a:extLst>
              <a:ext uri="{FF2B5EF4-FFF2-40B4-BE49-F238E27FC236}">
                <a16:creationId xmlns:a16="http://schemas.microsoft.com/office/drawing/2014/main" id="{CF65CBEF-248F-B5B3-1FEE-82F4A18FBCF1}"/>
              </a:ext>
            </a:extLst>
          </p:cNvPr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FE16597-B584-8D6C-0F37-CAC2E8AC3B95}"/>
              </a:ext>
            </a:extLst>
          </p:cNvPr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249DBEE0-7FD2-2247-72FF-382F20BFF95E}"/>
              </a:ext>
            </a:extLst>
          </p:cNvPr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8B95A80C-14B2-8EB4-F7DB-E35D0FFF31A1}"/>
              </a:ext>
            </a:extLst>
          </p:cNvPr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>
            <a:extLst>
              <a:ext uri="{FF2B5EF4-FFF2-40B4-BE49-F238E27FC236}">
                <a16:creationId xmlns:a16="http://schemas.microsoft.com/office/drawing/2014/main" id="{5797AEAC-B558-9070-8976-573ADA092858}"/>
              </a:ext>
            </a:extLst>
          </p:cNvPr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>
            <a:extLst>
              <a:ext uri="{FF2B5EF4-FFF2-40B4-BE49-F238E27FC236}">
                <a16:creationId xmlns:a16="http://schemas.microsoft.com/office/drawing/2014/main" id="{6C3BFBCB-0B1C-A220-173F-53B5E8796528}"/>
              </a:ext>
            </a:extLst>
          </p:cNvPr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>
            <a:extLst>
              <a:ext uri="{FF2B5EF4-FFF2-40B4-BE49-F238E27FC236}">
                <a16:creationId xmlns:a16="http://schemas.microsoft.com/office/drawing/2014/main" id="{24BD0F87-5472-C92A-5C34-B76C1D8F85C9}"/>
              </a:ext>
            </a:extLst>
          </p:cNvPr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>
            <a:extLst>
              <a:ext uri="{FF2B5EF4-FFF2-40B4-BE49-F238E27FC236}">
                <a16:creationId xmlns:a16="http://schemas.microsoft.com/office/drawing/2014/main" id="{30C14DD0-E20A-3BB4-5841-525F6583B670}"/>
              </a:ext>
            </a:extLst>
          </p:cNvPr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>
            <a:extLst>
              <a:ext uri="{FF2B5EF4-FFF2-40B4-BE49-F238E27FC236}">
                <a16:creationId xmlns:a16="http://schemas.microsoft.com/office/drawing/2014/main" id="{59A37E18-8AA3-216F-B1E6-26E168CDEF15}"/>
              </a:ext>
            </a:extLst>
          </p:cNvPr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>
            <a:extLst>
              <a:ext uri="{FF2B5EF4-FFF2-40B4-BE49-F238E27FC236}">
                <a16:creationId xmlns:a16="http://schemas.microsoft.com/office/drawing/2014/main" id="{CB5CF8E0-4538-CF18-C5D2-7267EEA2ADA1}"/>
              </a:ext>
            </a:extLst>
          </p:cNvPr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id="{8C4E65EB-897E-4348-66BD-930CEECE18BD}"/>
              </a:ext>
            </a:extLst>
          </p:cNvPr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</p:spTree>
    <p:extLst>
      <p:ext uri="{BB962C8B-B14F-4D97-AF65-F5344CB8AC3E}">
        <p14:creationId xmlns:p14="http://schemas.microsoft.com/office/powerpoint/2010/main" val="7253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C07A-164C-4545-F5A3-63BA3ED9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Python Network Configuration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F4F5-ACB5-9830-12D4-40DDCFC8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BB013C-7850-EAF5-F503-A4A906FE71C3}"/>
              </a:ext>
            </a:extLst>
          </p:cNvPr>
          <p:cNvSpPr/>
          <p:nvPr/>
        </p:nvSpPr>
        <p:spPr>
          <a:xfrm>
            <a:off x="1101686" y="1348544"/>
            <a:ext cx="6136395" cy="512284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5CE2C-EBF1-50D5-37ED-64536EF566FD}"/>
              </a:ext>
            </a:extLst>
          </p:cNvPr>
          <p:cNvSpPr/>
          <p:nvPr/>
        </p:nvSpPr>
        <p:spPr>
          <a:xfrm>
            <a:off x="1931394" y="1959978"/>
            <a:ext cx="1861850" cy="3899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Topology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B498C-784B-4078-4C30-526134134465}"/>
              </a:ext>
            </a:extLst>
          </p:cNvPr>
          <p:cNvSpPr/>
          <p:nvPr/>
        </p:nvSpPr>
        <p:spPr>
          <a:xfrm>
            <a:off x="4622952" y="1959977"/>
            <a:ext cx="1861850" cy="389997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Allocation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1D0F3D-F6E7-DC2C-E3CF-DE042A611C41}"/>
              </a:ext>
            </a:extLst>
          </p:cNvPr>
          <p:cNvCxnSpPr/>
          <p:nvPr/>
        </p:nvCxnSpPr>
        <p:spPr>
          <a:xfrm>
            <a:off x="3793244" y="2610998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F604F3-8704-64B0-24C4-2AB0586CA45E}"/>
              </a:ext>
            </a:extLst>
          </p:cNvPr>
          <p:cNvCxnSpPr/>
          <p:nvPr/>
        </p:nvCxnSpPr>
        <p:spPr>
          <a:xfrm>
            <a:off x="3793244" y="2851533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FD9A-F291-D0C8-1A5E-8B5850C62DB9}"/>
              </a:ext>
            </a:extLst>
          </p:cNvPr>
          <p:cNvCxnSpPr/>
          <p:nvPr/>
        </p:nvCxnSpPr>
        <p:spPr>
          <a:xfrm>
            <a:off x="3793244" y="3060853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F1AFEB-6C8F-3915-14DA-18FD98B34800}"/>
              </a:ext>
            </a:extLst>
          </p:cNvPr>
          <p:cNvCxnSpPr/>
          <p:nvPr/>
        </p:nvCxnSpPr>
        <p:spPr>
          <a:xfrm>
            <a:off x="3793244" y="3301388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F4E991-4F3E-2436-CF87-15D9D920158A}"/>
              </a:ext>
            </a:extLst>
          </p:cNvPr>
          <p:cNvCxnSpPr/>
          <p:nvPr/>
        </p:nvCxnSpPr>
        <p:spPr>
          <a:xfrm>
            <a:off x="3802079" y="4581181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0929E-C713-C9E0-5C2F-8006554899DC}"/>
              </a:ext>
            </a:extLst>
          </p:cNvPr>
          <p:cNvCxnSpPr/>
          <p:nvPr/>
        </p:nvCxnSpPr>
        <p:spPr>
          <a:xfrm>
            <a:off x="3802079" y="4821716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F052CF-E09A-3119-CC4D-BB3DDC11ED6A}"/>
              </a:ext>
            </a:extLst>
          </p:cNvPr>
          <p:cNvCxnSpPr/>
          <p:nvPr/>
        </p:nvCxnSpPr>
        <p:spPr>
          <a:xfrm>
            <a:off x="3802079" y="5031036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B5610A-6C76-6234-6261-2C65D9E43EA8}"/>
              </a:ext>
            </a:extLst>
          </p:cNvPr>
          <p:cNvCxnSpPr/>
          <p:nvPr/>
        </p:nvCxnSpPr>
        <p:spPr>
          <a:xfrm>
            <a:off x="3802079" y="5271571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8175934-5AD9-2F3A-0242-9E71C5026C61}"/>
              </a:ext>
            </a:extLst>
          </p:cNvPr>
          <p:cNvSpPr/>
          <p:nvPr/>
        </p:nvSpPr>
        <p:spPr>
          <a:xfrm>
            <a:off x="4195302" y="3842134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BB1100-04FC-413D-0BB1-ABCE64297FE8}"/>
              </a:ext>
            </a:extLst>
          </p:cNvPr>
          <p:cNvSpPr/>
          <p:nvPr/>
        </p:nvSpPr>
        <p:spPr>
          <a:xfrm>
            <a:off x="4195301" y="4137859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14EE90-B50E-71C4-E44C-B5B3469C51DC}"/>
              </a:ext>
            </a:extLst>
          </p:cNvPr>
          <p:cNvSpPr/>
          <p:nvPr/>
        </p:nvSpPr>
        <p:spPr>
          <a:xfrm>
            <a:off x="4195302" y="3519889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BA3C863F-B5EE-DD4E-2182-C6E61A2B340B}"/>
              </a:ext>
            </a:extLst>
          </p:cNvPr>
          <p:cNvSpPr/>
          <p:nvPr/>
        </p:nvSpPr>
        <p:spPr>
          <a:xfrm>
            <a:off x="2146223" y="4761123"/>
            <a:ext cx="1432192" cy="510448"/>
          </a:xfrm>
          <a:prstGeom prst="hex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Router</a:t>
            </a:r>
          </a:p>
          <a:p>
            <a:pPr algn="ctr"/>
            <a:r>
              <a:rPr lang="en-US" sz="1400" dirty="0"/>
              <a:t>Template</a:t>
            </a:r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703A6AFB-AE46-B729-6CFC-52B1588F8FC7}"/>
              </a:ext>
            </a:extLst>
          </p:cNvPr>
          <p:cNvSpPr/>
          <p:nvPr/>
        </p:nvSpPr>
        <p:spPr>
          <a:xfrm>
            <a:off x="4719923" y="2544897"/>
            <a:ext cx="1669861" cy="583886"/>
          </a:xfrm>
          <a:prstGeom prst="foldedCorner">
            <a:avLst>
              <a:gd name="adj" fmla="val 279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D502BA6F-A8AF-860E-6446-41CEB69CB871}"/>
              </a:ext>
            </a:extLst>
          </p:cNvPr>
          <p:cNvSpPr/>
          <p:nvPr/>
        </p:nvSpPr>
        <p:spPr>
          <a:xfrm>
            <a:off x="8572731" y="2544897"/>
            <a:ext cx="1669861" cy="583886"/>
          </a:xfrm>
          <a:prstGeom prst="foldedCorner">
            <a:avLst>
              <a:gd name="adj" fmla="val 279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FA0F0EF6-91A8-847C-D322-3A710AE94728}"/>
              </a:ext>
            </a:extLst>
          </p:cNvPr>
          <p:cNvSpPr/>
          <p:nvPr/>
        </p:nvSpPr>
        <p:spPr>
          <a:xfrm>
            <a:off x="8590745" y="3346383"/>
            <a:ext cx="1669861" cy="5838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9A65DBBE-F417-DBF0-5E8F-9B1B4C88F251}"/>
              </a:ext>
            </a:extLst>
          </p:cNvPr>
          <p:cNvSpPr/>
          <p:nvPr/>
        </p:nvSpPr>
        <p:spPr>
          <a:xfrm>
            <a:off x="4737706" y="4464412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1494E99F-07A2-399D-969C-9F5FD537BB85}"/>
              </a:ext>
            </a:extLst>
          </p:cNvPr>
          <p:cNvSpPr/>
          <p:nvPr/>
        </p:nvSpPr>
        <p:spPr>
          <a:xfrm>
            <a:off x="4737707" y="3983530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1C676A4-89F6-C90C-B0A6-3D47A574B2A2}"/>
              </a:ext>
            </a:extLst>
          </p:cNvPr>
          <p:cNvSpPr/>
          <p:nvPr/>
        </p:nvSpPr>
        <p:spPr>
          <a:xfrm>
            <a:off x="4723019" y="3361373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9B51E152-EF91-631D-3154-0721827E0294}"/>
              </a:ext>
            </a:extLst>
          </p:cNvPr>
          <p:cNvSpPr/>
          <p:nvPr/>
        </p:nvSpPr>
        <p:spPr>
          <a:xfrm>
            <a:off x="8590745" y="4150205"/>
            <a:ext cx="1669861" cy="5838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lded Corner 29">
            <a:extLst>
              <a:ext uri="{FF2B5EF4-FFF2-40B4-BE49-F238E27FC236}">
                <a16:creationId xmlns:a16="http://schemas.microsoft.com/office/drawing/2014/main" id="{CB5D4858-7195-C5BC-4884-07B3AC63ECEE}"/>
              </a:ext>
            </a:extLst>
          </p:cNvPr>
          <p:cNvSpPr/>
          <p:nvPr/>
        </p:nvSpPr>
        <p:spPr>
          <a:xfrm>
            <a:off x="4718946" y="3576556"/>
            <a:ext cx="1669861" cy="3855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lded Corner 30">
            <a:extLst>
              <a:ext uri="{FF2B5EF4-FFF2-40B4-BE49-F238E27FC236}">
                <a16:creationId xmlns:a16="http://schemas.microsoft.com/office/drawing/2014/main" id="{BBB20B31-A45E-2E33-CFD1-A1649845F6DB}"/>
              </a:ext>
            </a:extLst>
          </p:cNvPr>
          <p:cNvSpPr/>
          <p:nvPr/>
        </p:nvSpPr>
        <p:spPr>
          <a:xfrm>
            <a:off x="4739081" y="4206804"/>
            <a:ext cx="1669861" cy="235344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66E98-E00C-2042-81B8-ACEC5E19D94C}"/>
              </a:ext>
            </a:extLst>
          </p:cNvPr>
          <p:cNvSpPr txBox="1"/>
          <p:nvPr/>
        </p:nvSpPr>
        <p:spPr>
          <a:xfrm>
            <a:off x="8956713" y="191693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941B1F-D621-AFDB-83E0-E948869186AA}"/>
              </a:ext>
            </a:extLst>
          </p:cNvPr>
          <p:cNvSpPr txBox="1"/>
          <p:nvPr/>
        </p:nvSpPr>
        <p:spPr>
          <a:xfrm>
            <a:off x="8703325" y="1851043"/>
            <a:ext cx="1079653" cy="5838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Jobs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1644AA-9D5E-4E48-FA49-B762AA2038BF}"/>
              </a:ext>
            </a:extLst>
          </p:cNvPr>
          <p:cNvCxnSpPr>
            <a:stCxn id="24" idx="1"/>
          </p:cNvCxnSpPr>
          <p:nvPr/>
        </p:nvCxnSpPr>
        <p:spPr>
          <a:xfrm flipH="1">
            <a:off x="6407567" y="2836840"/>
            <a:ext cx="2165164" cy="0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3A3D4B-1F26-503F-74CA-BABC91400444}"/>
              </a:ext>
            </a:extLst>
          </p:cNvPr>
          <p:cNvCxnSpPr/>
          <p:nvPr/>
        </p:nvCxnSpPr>
        <p:spPr>
          <a:xfrm flipH="1" flipV="1">
            <a:off x="6407567" y="3429000"/>
            <a:ext cx="2183178" cy="2744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6BC87F-E545-12E2-33A7-245A9A188553}"/>
              </a:ext>
            </a:extLst>
          </p:cNvPr>
          <p:cNvCxnSpPr>
            <a:cxnSpLocks/>
          </p:cNvCxnSpPr>
          <p:nvPr/>
        </p:nvCxnSpPr>
        <p:spPr>
          <a:xfrm flipH="1">
            <a:off x="6407567" y="3675575"/>
            <a:ext cx="2174171" cy="40302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E2D2C3-6F91-65B1-EA7A-04CC4F01D263}"/>
              </a:ext>
            </a:extLst>
          </p:cNvPr>
          <p:cNvCxnSpPr>
            <a:cxnSpLocks/>
          </p:cNvCxnSpPr>
          <p:nvPr/>
        </p:nvCxnSpPr>
        <p:spPr>
          <a:xfrm flipH="1">
            <a:off x="6407567" y="3815955"/>
            <a:ext cx="2183178" cy="703291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5C6A2B-CB2F-95E8-62F8-C242D4AD349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6388807" y="3769349"/>
            <a:ext cx="2220698" cy="550559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410237-51DC-73CE-CDF5-9BF1860F059A}"/>
              </a:ext>
            </a:extLst>
          </p:cNvPr>
          <p:cNvCxnSpPr>
            <a:cxnSpLocks/>
          </p:cNvCxnSpPr>
          <p:nvPr/>
        </p:nvCxnSpPr>
        <p:spPr>
          <a:xfrm flipH="1" flipV="1">
            <a:off x="6407567" y="4307491"/>
            <a:ext cx="2183178" cy="27337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Hexagon 48">
            <a:extLst>
              <a:ext uri="{FF2B5EF4-FFF2-40B4-BE49-F238E27FC236}">
                <a16:creationId xmlns:a16="http://schemas.microsoft.com/office/drawing/2014/main" id="{A30A1C4B-3CAA-2C0E-F341-606B67A8E347}"/>
              </a:ext>
            </a:extLst>
          </p:cNvPr>
          <p:cNvSpPr/>
          <p:nvPr/>
        </p:nvSpPr>
        <p:spPr>
          <a:xfrm>
            <a:off x="8647322" y="2743467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A3649696-F9E6-32B1-B0F7-5B59341C8164}"/>
              </a:ext>
            </a:extLst>
          </p:cNvPr>
          <p:cNvSpPr/>
          <p:nvPr/>
        </p:nvSpPr>
        <p:spPr>
          <a:xfrm>
            <a:off x="8647322" y="3570389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75C5DA88-27D7-11F6-1120-7A7E635115CC}"/>
              </a:ext>
            </a:extLst>
          </p:cNvPr>
          <p:cNvSpPr/>
          <p:nvPr/>
        </p:nvSpPr>
        <p:spPr>
          <a:xfrm>
            <a:off x="8647322" y="4342122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2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72" y="2922895"/>
            <a:ext cx="5343193" cy="3860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20"/>
          <a:stretch/>
        </p:blipFill>
        <p:spPr>
          <a:xfrm>
            <a:off x="10773931" y="5374824"/>
            <a:ext cx="1329400" cy="92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835" y="1036036"/>
            <a:ext cx="5499134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Goals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Create a standard architectural </a:t>
            </a:r>
            <a:r>
              <a:rPr lang="en-US" sz="2133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framework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 for HPC*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Ability to evaluate future systems on DOE/DOD workloads</a:t>
            </a:r>
          </a:p>
          <a:p>
            <a:pPr marL="243834" indent="-243834">
              <a:buFont typeface="Arial"/>
              <a:buChar char="•"/>
            </a:pP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Use supercomputers to design supercomputers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3969" y="1041808"/>
            <a:ext cx="5755091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Status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Parallel framework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SST Core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Integrated libraries of components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Elements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Current Release (13.1.0)</a:t>
            </a:r>
          </a:p>
          <a:p>
            <a:pPr marL="701034" lvl="1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Two releases per year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4835" y="3449959"/>
            <a:ext cx="5499134" cy="329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Technical Approach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Parallel</a:t>
            </a: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 Discrete Event core </a:t>
            </a: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1867" u="sng" dirty="0">
                <a:latin typeface="Calibri" charset="0"/>
                <a:ea typeface="Calibri" charset="0"/>
                <a:cs typeface="Calibri" charset="0"/>
              </a:rPr>
              <a:t>conservative optimization over MPI/Threads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Interoperability</a:t>
            </a:r>
            <a:endParaRPr lang="en-US" sz="1867" dirty="0">
              <a:latin typeface="Calibri" charset="0"/>
              <a:ea typeface="Calibri" charset="0"/>
              <a:cs typeface="Calibri" charset="0"/>
            </a:endParaRP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Node and system-scale models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Multi-scale</a:t>
            </a:r>
            <a:endParaRPr lang="en-US" sz="1867" dirty="0">
              <a:solidFill>
                <a:schemeClr val="accent4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Detailed (~cycle) and simple models that interoperate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Open</a:t>
            </a:r>
          </a:p>
          <a:p>
            <a:pPr marL="487668" lvl="2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Open Core, non-viral, modular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3969" y="2640355"/>
            <a:ext cx="523482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Consortium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“Best of Breed” simulation suite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Used in industry, academia, and at labs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170" y="6191494"/>
            <a:ext cx="1170989" cy="346517"/>
          </a:xfrm>
          <a:prstGeom prst="rect">
            <a:avLst/>
          </a:prstGeom>
        </p:spPr>
      </p:pic>
      <p:pic>
        <p:nvPicPr>
          <p:cNvPr id="14" name="Picture 2" descr="mage result for university of pittsburgh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35" y="3734185"/>
            <a:ext cx="862027" cy="8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301" y="4830967"/>
            <a:ext cx="1505761" cy="55330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11993B-717E-7045-B4C7-505B70DC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tructural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imulation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oolkit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A71CA-E092-D34D-AC5C-57587BFF7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03EC3-152D-2F4B-B4E6-DDA0F08E6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544" y="4877548"/>
            <a:ext cx="700306" cy="365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350" y="4229677"/>
            <a:ext cx="429712" cy="5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4C64-014E-E54C-8024-0E099EBF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F9C2F-488C-794E-8B64-53199F52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834"/>
            <a:ext cx="10515600" cy="5286704"/>
          </a:xfrm>
        </p:spPr>
        <p:txBody>
          <a:bodyPr>
            <a:normAutofit/>
          </a:bodyPr>
          <a:lstStyle/>
          <a:p>
            <a:r>
              <a:rPr lang="en-US" dirty="0"/>
              <a:t>After configuring the System, the build() function is called to generate the configuration graph.  Configuration options (some of these can be set in a </a:t>
            </a:r>
            <a:r>
              <a:rPr lang="en-US" dirty="0" err="1"/>
              <a:t>PlatformDefinition</a:t>
            </a:r>
            <a:r>
              <a:rPr lang="en-US" dirty="0"/>
              <a:t> file):</a:t>
            </a:r>
          </a:p>
          <a:p>
            <a:pPr lvl="1"/>
            <a:r>
              <a:rPr lang="en-US" dirty="0"/>
              <a:t>topology: set the topology to use.  See next slide for available topologies</a:t>
            </a:r>
          </a:p>
          <a:p>
            <a:pPr lvl="1"/>
            <a:r>
              <a:rPr lang="en-US" dirty="0" err="1"/>
              <a:t>allocation_block_size</a:t>
            </a:r>
            <a:r>
              <a:rPr lang="en-US" dirty="0"/>
              <a:t>: sets the number of contiguous endpoints that will be used for allocation.  Only currently used when simulating </a:t>
            </a:r>
            <a:r>
              <a:rPr lang="en-US" dirty="0" err="1"/>
              <a:t>multiNIC</a:t>
            </a:r>
            <a:r>
              <a:rPr lang="en-US" dirty="0"/>
              <a:t> nodes</a:t>
            </a:r>
          </a:p>
          <a:p>
            <a:pPr lvl="1"/>
            <a:r>
              <a:rPr lang="en-US" dirty="0"/>
              <a:t>Allocate jobs to system: jobs are allocated using the </a:t>
            </a:r>
            <a:r>
              <a:rPr lang="en-US" dirty="0" err="1"/>
              <a:t>allocateNodes</a:t>
            </a:r>
            <a:r>
              <a:rPr lang="en-US" dirty="0"/>
              <a:t>() function.  The following allocation algorithms can be used, and each job can use a different allocation using the remaining nodes in system:</a:t>
            </a:r>
          </a:p>
          <a:p>
            <a:pPr lvl="2"/>
            <a:r>
              <a:rPr lang="en-US" dirty="0"/>
              <a:t>Random – randomly allocate ranks to the available nodes</a:t>
            </a:r>
          </a:p>
          <a:p>
            <a:pPr lvl="2"/>
            <a:r>
              <a:rPr lang="en-US" dirty="0"/>
              <a:t>Linear – allocate nodes in order based on number used by topology</a:t>
            </a:r>
          </a:p>
          <a:p>
            <a:pPr lvl="2"/>
            <a:r>
              <a:rPr lang="en-US" dirty="0"/>
              <a:t>Random-linear – allocate linearly in a randomly selected subset of nodes</a:t>
            </a:r>
          </a:p>
          <a:p>
            <a:pPr lvl="2"/>
            <a:r>
              <a:rPr lang="en-US" dirty="0"/>
              <a:t>Interval – allocate N nodes every M endpoints (this is handy for reserving nodes for things like I/O nodes in the network)</a:t>
            </a:r>
          </a:p>
          <a:p>
            <a:pPr lvl="2"/>
            <a:r>
              <a:rPr lang="en-US" dirty="0"/>
              <a:t>Indexed – provide a list of ordered endpoints to allocate the job to (all endpoints in the list must still be unallocated in the system)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767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8DD5-246D-C14D-BE34-CD4F8945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58AB-5839-6D4D-BB84-BC743DD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5031937"/>
          </a:xfrm>
        </p:spPr>
        <p:txBody>
          <a:bodyPr/>
          <a:lstStyle/>
          <a:p>
            <a:r>
              <a:rPr lang="en-US" dirty="0"/>
              <a:t>Controls the topology and all the high level network parameters (for example link bandwidth).  The build function is called during the </a:t>
            </a:r>
            <a:r>
              <a:rPr lang="en-US" dirty="0" err="1"/>
              <a:t>System.build</a:t>
            </a:r>
            <a:r>
              <a:rPr lang="en-US" dirty="0"/>
              <a:t>() function</a:t>
            </a:r>
          </a:p>
          <a:p>
            <a:r>
              <a:rPr lang="en-US" dirty="0"/>
              <a:t>Can set the type of router to use by setting </a:t>
            </a:r>
            <a:r>
              <a:rPr lang="en-US" dirty="0" err="1"/>
              <a:t>MyTopology.router</a:t>
            </a:r>
            <a:r>
              <a:rPr lang="en-US" dirty="0"/>
              <a:t>, or can use the default (</a:t>
            </a:r>
            <a:r>
              <a:rPr lang="en-US" dirty="0" err="1"/>
              <a:t>hr_router</a:t>
            </a:r>
            <a:r>
              <a:rPr lang="en-US" dirty="0"/>
              <a:t>)</a:t>
            </a:r>
          </a:p>
          <a:p>
            <a:r>
              <a:rPr lang="en-US" dirty="0"/>
              <a:t>Supported topologies: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Dragonfly – uses 1D all-to-all groups</a:t>
            </a:r>
          </a:p>
          <a:p>
            <a:pPr lvl="1">
              <a:spcBef>
                <a:spcPts val="800"/>
              </a:spcBef>
            </a:pPr>
            <a:r>
              <a:rPr lang="en-US" dirty="0" err="1"/>
              <a:t>Hyperx</a:t>
            </a:r>
            <a:r>
              <a:rPr lang="en-US" dirty="0"/>
              <a:t> - can be of any dimension, with any number of links per dimension</a:t>
            </a:r>
          </a:p>
          <a:p>
            <a:pPr lvl="1">
              <a:spcBef>
                <a:spcPts val="800"/>
              </a:spcBef>
            </a:pPr>
            <a:r>
              <a:rPr lang="en-US" dirty="0" err="1"/>
              <a:t>Fattree</a:t>
            </a:r>
            <a:r>
              <a:rPr lang="en-US" dirty="0"/>
              <a:t> – built using individual routers (no support for consolidated routers)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Mesh/Torus – can be of any dimension, with any number of links per dimension</a:t>
            </a:r>
          </a:p>
          <a:p>
            <a:pPr lvl="1">
              <a:spcBef>
                <a:spcPts val="800"/>
              </a:spcBef>
            </a:pPr>
            <a:r>
              <a:rPr lang="en-US" dirty="0" err="1"/>
              <a:t>SingleRouter</a:t>
            </a:r>
            <a:r>
              <a:rPr lang="en-US" dirty="0"/>
              <a:t> – just a single router (used mostly to mimic crossbars on chip)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484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Mesh/Torus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7"/>
            <a:ext cx="10807547" cy="484584"/>
          </a:xfrm>
        </p:spPr>
        <p:txBody>
          <a:bodyPr/>
          <a:lstStyle/>
          <a:p>
            <a:r>
              <a:rPr lang="en-US" dirty="0"/>
              <a:t>Implements an N-dimensional torus or mesh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361FCD-5A30-D36D-99EE-1EAC30CE401A}"/>
              </a:ext>
            </a:extLst>
          </p:cNvPr>
          <p:cNvSpPr txBox="1">
            <a:spLocks/>
          </p:cNvSpPr>
          <p:nvPr/>
        </p:nvSpPr>
        <p:spPr>
          <a:xfrm>
            <a:off x="627961" y="1669509"/>
            <a:ext cx="5365215" cy="51344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shape</a:t>
            </a:r>
          </a:p>
          <a:p>
            <a:pPr lvl="1"/>
            <a:r>
              <a:rPr lang="en-US" dirty="0"/>
              <a:t>Gives the number of routers in each dimension</a:t>
            </a:r>
          </a:p>
          <a:p>
            <a:pPr lvl="1"/>
            <a:r>
              <a:rPr lang="en-US" dirty="0"/>
              <a:t>Examples:  16x16x16, 4x4x4x4x4</a:t>
            </a:r>
          </a:p>
          <a:p>
            <a:r>
              <a:rPr lang="en-US" dirty="0"/>
              <a:t>width</a:t>
            </a:r>
          </a:p>
          <a:p>
            <a:pPr lvl="1"/>
            <a:r>
              <a:rPr lang="en-US" dirty="0"/>
              <a:t>Gives number of links between routers in each dimension</a:t>
            </a:r>
          </a:p>
          <a:p>
            <a:pPr lvl="1"/>
            <a:r>
              <a:rPr lang="en-US" dirty="0"/>
              <a:t>Example: 1x1x1, 4x8x4, 3x3x3x3x3</a:t>
            </a:r>
          </a:p>
          <a:p>
            <a:r>
              <a:rPr lang="en-US" dirty="0" err="1"/>
              <a:t>local_ports</a:t>
            </a:r>
            <a:endParaRPr lang="en-US" dirty="0"/>
          </a:p>
          <a:p>
            <a:pPr lvl="1"/>
            <a:r>
              <a:rPr lang="en-US" dirty="0"/>
              <a:t>Gives number of hosts connected to each router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EC92F-08AA-A2F8-73DC-99B40400FFEC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Create a Torus topology</a:t>
            </a:r>
          </a:p>
          <a:p>
            <a:pPr algn="l"/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topoTorus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shape to 3D torus with 16 routers per</a:t>
            </a: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topology.shape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16x16x16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8 links between routers in each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topology.width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8x8x8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16 endpoints per router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topology.local_ports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85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HyperX/Flattened Butterfly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6"/>
            <a:ext cx="10807547" cy="495601"/>
          </a:xfrm>
        </p:spPr>
        <p:txBody>
          <a:bodyPr/>
          <a:lstStyle/>
          <a:p>
            <a:r>
              <a:rPr lang="en-US" dirty="0"/>
              <a:t>Implements and N-dimensional </a:t>
            </a:r>
            <a:r>
              <a:rPr lang="en-US" dirty="0" err="1"/>
              <a:t>hyperX</a:t>
            </a:r>
            <a:r>
              <a:rPr lang="en-US" dirty="0"/>
              <a:t>/flattened butterfly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73A81A-6D37-98C3-8384-9E451455FD73}"/>
              </a:ext>
            </a:extLst>
          </p:cNvPr>
          <p:cNvSpPr txBox="1">
            <a:spLocks/>
          </p:cNvSpPr>
          <p:nvPr/>
        </p:nvSpPr>
        <p:spPr>
          <a:xfrm>
            <a:off x="627960" y="1660164"/>
            <a:ext cx="5607587" cy="51344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shape</a:t>
            </a:r>
          </a:p>
          <a:p>
            <a:pPr lvl="1"/>
            <a:r>
              <a:rPr lang="en-US" dirty="0"/>
              <a:t>Gives the number of routers in each dimension</a:t>
            </a:r>
          </a:p>
          <a:p>
            <a:pPr lvl="1"/>
            <a:r>
              <a:rPr lang="en-US" dirty="0"/>
              <a:t>Examples:  16x16x16, 4x4x4x4x4</a:t>
            </a:r>
          </a:p>
          <a:p>
            <a:r>
              <a:rPr lang="en-US" dirty="0"/>
              <a:t>width</a:t>
            </a:r>
          </a:p>
          <a:p>
            <a:pPr lvl="1"/>
            <a:r>
              <a:rPr lang="en-US" dirty="0"/>
              <a:t>Gives number of links between routers in each dimension</a:t>
            </a:r>
          </a:p>
          <a:p>
            <a:pPr lvl="1"/>
            <a:r>
              <a:rPr lang="en-US" dirty="0"/>
              <a:t>Example: 1x1x1, 4x8x4, 3x3x3x3x3</a:t>
            </a:r>
          </a:p>
          <a:p>
            <a:r>
              <a:rPr lang="en-US" dirty="0" err="1"/>
              <a:t>local_ports</a:t>
            </a:r>
            <a:endParaRPr lang="en-US" dirty="0"/>
          </a:p>
          <a:p>
            <a:pPr lvl="1"/>
            <a:r>
              <a:rPr lang="en-US" dirty="0"/>
              <a:t>Gives number of hosts connected to each router</a:t>
            </a:r>
          </a:p>
          <a:p>
            <a:pPr marL="201168" lvl="1" indent="0">
              <a:buFont typeface="Courier New" panose="02070309020205020404" pitchFamily="49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01AF1-B688-4E83-E53F-B9AA95B522C7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Create a </a:t>
            </a:r>
            <a:r>
              <a:rPr lang="en-US" sz="1600" dirty="0" err="1">
                <a:solidFill>
                  <a:srgbClr val="DB9D60"/>
                </a:solidFill>
                <a:latin typeface="Courier" pitchFamily="2" charset="0"/>
              </a:rPr>
              <a:t>hyperX</a:t>
            </a:r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 topology</a:t>
            </a:r>
          </a:p>
          <a:p>
            <a:pPr algn="l"/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topoHyperX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shape to 3D torus with 16 routers per</a:t>
            </a: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topology.shape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16x8x16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Keep same bisection BW for each dimension</a:t>
            </a: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by doubling links in small dimension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topology.width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1x2x1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16 endpoints per router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topology.local_ports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3303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Dragonfly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29" y="1036036"/>
            <a:ext cx="9538771" cy="605477"/>
          </a:xfrm>
        </p:spPr>
        <p:txBody>
          <a:bodyPr>
            <a:normAutofit/>
          </a:bodyPr>
          <a:lstStyle/>
          <a:p>
            <a:r>
              <a:rPr lang="en-US" dirty="0"/>
              <a:t>Implements a dragonfly topology with fully connected local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988D0-22AF-9A4D-5319-056FA1EC5ECA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Create a dragonfly topology</a:t>
            </a:r>
          </a:p>
          <a:p>
            <a:pPr algn="l"/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topoDragonFly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network parameters</a:t>
            </a:r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topology.hosts_per_router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topology.routers_per_group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topology.intragroup_links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topology.intergroup_links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8</a:t>
            </a:r>
          </a:p>
          <a:p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topology.num_groups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32</a:t>
            </a:r>
          </a:p>
          <a:p>
            <a:endParaRPr lang="en-US" sz="16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Set the routing algorithm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topology.algorithm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ugal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 dirty="0">
              <a:solidFill>
                <a:srgbClr val="DB9D60"/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rgbClr val="DB9D60"/>
                </a:solidFill>
                <a:latin typeface="Courier" pitchFamily="2" charset="0"/>
              </a:rPr>
              <a:t>// Get the total number of nodes</a:t>
            </a:r>
          </a:p>
          <a:p>
            <a:pPr algn="l"/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num_nodes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topology.getNumNodes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18276-F3CB-79BB-737F-281E6C19C80C}"/>
              </a:ext>
            </a:extLst>
          </p:cNvPr>
          <p:cNvSpPr txBox="1">
            <a:spLocks/>
          </p:cNvSpPr>
          <p:nvPr/>
        </p:nvSpPr>
        <p:spPr>
          <a:xfrm>
            <a:off x="672029" y="1541553"/>
            <a:ext cx="5423971" cy="52624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hosts_per_router</a:t>
            </a:r>
            <a:endParaRPr lang="en-US" sz="1800" dirty="0"/>
          </a:p>
          <a:p>
            <a:pPr lvl="1"/>
            <a:r>
              <a:rPr lang="en-US" sz="1600" dirty="0"/>
              <a:t>Number of hosts connected to each router</a:t>
            </a:r>
          </a:p>
          <a:p>
            <a:r>
              <a:rPr lang="en-US" sz="1800" dirty="0" err="1"/>
              <a:t>routers_per_group</a:t>
            </a:r>
            <a:endParaRPr lang="en-US" sz="1800" dirty="0"/>
          </a:p>
          <a:p>
            <a:pPr lvl="1"/>
            <a:r>
              <a:rPr lang="en-US" sz="1600" dirty="0"/>
              <a:t>Number of routers per local group</a:t>
            </a:r>
          </a:p>
          <a:p>
            <a:r>
              <a:rPr lang="en-US" sz="1800" dirty="0" err="1"/>
              <a:t>intergroup_links</a:t>
            </a:r>
            <a:endParaRPr lang="en-US" sz="1800" dirty="0"/>
          </a:p>
          <a:p>
            <a:pPr lvl="1"/>
            <a:r>
              <a:rPr lang="en-US" sz="1600" dirty="0"/>
              <a:t>Number of links between each pair of groups</a:t>
            </a:r>
          </a:p>
          <a:p>
            <a:r>
              <a:rPr lang="en-US" sz="1800" dirty="0" err="1"/>
              <a:t>intragroup_links</a:t>
            </a:r>
            <a:endParaRPr lang="en-US" sz="1800" dirty="0"/>
          </a:p>
          <a:p>
            <a:pPr lvl="1"/>
            <a:r>
              <a:rPr lang="en-US" sz="1600" dirty="0"/>
              <a:t>Number of links between each router pair in a group</a:t>
            </a:r>
          </a:p>
          <a:p>
            <a:r>
              <a:rPr lang="en-US" sz="1800" dirty="0" err="1"/>
              <a:t>num_groups</a:t>
            </a:r>
            <a:endParaRPr lang="en-US" sz="1800" dirty="0"/>
          </a:p>
          <a:p>
            <a:pPr lvl="1"/>
            <a:r>
              <a:rPr lang="en-US" sz="1600" dirty="0"/>
              <a:t>Total number of groups in the topology</a:t>
            </a:r>
          </a:p>
          <a:p>
            <a:r>
              <a:rPr lang="en-US" sz="1800" dirty="0"/>
              <a:t>algorithm</a:t>
            </a:r>
          </a:p>
          <a:p>
            <a:pPr lvl="1"/>
            <a:r>
              <a:rPr lang="en-US" sz="1600" dirty="0"/>
              <a:t>Routing algorithm to use</a:t>
            </a:r>
          </a:p>
          <a:p>
            <a:pPr lvl="2"/>
            <a:r>
              <a:rPr lang="en-US" sz="1400" dirty="0"/>
              <a:t>minimal, min-a, valiant, </a:t>
            </a:r>
            <a:r>
              <a:rPr lang="en-US" sz="1400" dirty="0" err="1"/>
              <a:t>ugal</a:t>
            </a:r>
            <a:endParaRPr lang="en-US" sz="1400" dirty="0"/>
          </a:p>
          <a:p>
            <a:endParaRPr lang="en-US" sz="1800" dirty="0"/>
          </a:p>
          <a:p>
            <a:r>
              <a:rPr lang="en-US" sz="1800" dirty="0"/>
              <a:t>Total number of hosts is:</a:t>
            </a:r>
          </a:p>
          <a:p>
            <a:pPr lvl="1"/>
            <a:r>
              <a:rPr lang="en-US" sz="1600" dirty="0" err="1"/>
              <a:t>hosts_per_router</a:t>
            </a:r>
            <a:r>
              <a:rPr lang="en-US" sz="1600" dirty="0"/>
              <a:t> * </a:t>
            </a:r>
            <a:r>
              <a:rPr lang="en-US" sz="1600" dirty="0" err="1"/>
              <a:t>routers_per_group</a:t>
            </a:r>
            <a:r>
              <a:rPr lang="en-US" sz="1600" dirty="0"/>
              <a:t> * </a:t>
            </a:r>
            <a:r>
              <a:rPr lang="en-US" sz="1600" dirty="0" err="1"/>
              <a:t>num_groups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79199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Topology: </a:t>
            </a:r>
            <a:r>
              <a:rPr lang="en-US" sz="2800" dirty="0" err="1"/>
              <a:t>Fattree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013" y="1036036"/>
            <a:ext cx="9549788" cy="5483297"/>
          </a:xfrm>
        </p:spPr>
        <p:txBody>
          <a:bodyPr>
            <a:normAutofit/>
          </a:bodyPr>
          <a:lstStyle/>
          <a:p>
            <a:r>
              <a:rPr lang="en-US" dirty="0"/>
              <a:t>Implements an N-level </a:t>
            </a:r>
            <a:r>
              <a:rPr lang="en-US" dirty="0" err="1"/>
              <a:t>fattree</a:t>
            </a:r>
            <a:endParaRPr lang="en-US" dirty="0"/>
          </a:p>
          <a:p>
            <a:endParaRPr lang="en-US" sz="1200" dirty="0"/>
          </a:p>
          <a:p>
            <a:r>
              <a:rPr lang="en-US" dirty="0"/>
              <a:t>shape</a:t>
            </a:r>
          </a:p>
          <a:p>
            <a:pPr lvl="1"/>
            <a:r>
              <a:rPr lang="en-US" dirty="0"/>
              <a:t>Specifies the number of up and down ports at each level of the </a:t>
            </a:r>
            <a:r>
              <a:rPr lang="en-US" dirty="0" err="1"/>
              <a:t>fattree</a:t>
            </a:r>
            <a:r>
              <a:rPr lang="en-US" dirty="0"/>
              <a:t>.  Equal up and down links indicates no bandwidth tapering, while unequal numbers indicated tapering.  Highest level only specified down links:</a:t>
            </a:r>
          </a:p>
          <a:p>
            <a:pPr lvl="2"/>
            <a:r>
              <a:rPr lang="en-US" dirty="0"/>
              <a:t>Specified </a:t>
            </a:r>
            <a:r>
              <a:rPr lang="en-US" dirty="0" err="1"/>
              <a:t>down,up:down,up:down,up:down</a:t>
            </a:r>
            <a:endParaRPr lang="en-US" dirty="0"/>
          </a:p>
          <a:p>
            <a:pPr lvl="3"/>
            <a:r>
              <a:rPr lang="en-US" dirty="0"/>
              <a:t>Total number of nodes is computed by multiplying all the ”downs” together</a:t>
            </a:r>
          </a:p>
          <a:p>
            <a:pPr lvl="2"/>
            <a:r>
              <a:rPr lang="en-US" dirty="0"/>
              <a:t>Examples:  </a:t>
            </a:r>
          </a:p>
          <a:p>
            <a:pPr lvl="3"/>
            <a:r>
              <a:rPr lang="en-US" dirty="0"/>
              <a:t>18,18:18,18:36 (largest 3 level </a:t>
            </a:r>
            <a:r>
              <a:rPr lang="en-US" dirty="0" err="1"/>
              <a:t>fattree</a:t>
            </a:r>
            <a:r>
              <a:rPr lang="en-US" dirty="0"/>
              <a:t> using 36 port router with 11,664 hosts)</a:t>
            </a:r>
          </a:p>
          <a:p>
            <a:pPr lvl="3"/>
            <a:r>
              <a:rPr lang="en-US" dirty="0"/>
              <a:t>24,12:18,18:18 (3 level </a:t>
            </a:r>
            <a:r>
              <a:rPr lang="en-US" dirty="0" err="1"/>
              <a:t>fattree</a:t>
            </a:r>
            <a:r>
              <a:rPr lang="en-US" dirty="0"/>
              <a:t> with 50% bandwidth taper out of first level with 7,776 hosts)</a:t>
            </a:r>
          </a:p>
          <a:p>
            <a:r>
              <a:rPr lang="en-US" sz="2000" dirty="0"/>
              <a:t>These logically match typical </a:t>
            </a:r>
            <a:r>
              <a:rPr lang="en-US" sz="2000" dirty="0" err="1"/>
              <a:t>fattrees</a:t>
            </a:r>
            <a:r>
              <a:rPr lang="en-US" sz="2000" dirty="0"/>
              <a:t>, but are not necessarily physically the same (for example, does not consolidate routers at top level when not all ports are used in each router)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703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3FF83-ED8B-1048-99E3-4EDF25F9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10515600" cy="4979385"/>
          </a:xfrm>
        </p:spPr>
        <p:txBody>
          <a:bodyPr>
            <a:normAutofit/>
          </a:bodyPr>
          <a:lstStyle/>
          <a:p>
            <a:r>
              <a:rPr lang="en-US" dirty="0"/>
              <a:t>Controls which router model is used when the topology is built.</a:t>
            </a:r>
          </a:p>
          <a:p>
            <a:r>
              <a:rPr lang="en-US" dirty="0"/>
              <a:t>Router parameters are set on the </a:t>
            </a:r>
            <a:r>
              <a:rPr lang="en-US" dirty="0" err="1"/>
              <a:t>RouterTemplate</a:t>
            </a:r>
            <a:r>
              <a:rPr lang="en-US" dirty="0"/>
              <a:t> object.  For </a:t>
            </a:r>
            <a:r>
              <a:rPr lang="en-US" dirty="0" err="1"/>
              <a:t>hr_router</a:t>
            </a:r>
            <a:r>
              <a:rPr lang="en-US" dirty="0"/>
              <a:t>, the main parameters are: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using the default router, you can access the parameters of the </a:t>
            </a:r>
            <a:r>
              <a:rPr lang="en-US" dirty="0" err="1"/>
              <a:t>RouterTemplate</a:t>
            </a:r>
            <a:r>
              <a:rPr lang="en-US" dirty="0"/>
              <a:t> object as follows:</a:t>
            </a:r>
          </a:p>
          <a:p>
            <a:pPr lvl="1"/>
            <a:r>
              <a:rPr lang="en-US" dirty="0" err="1"/>
              <a:t>MySystem.topology.router.link_bw</a:t>
            </a:r>
            <a:r>
              <a:rPr lang="en-US" dirty="0"/>
              <a:t> = “100 Gbps”</a:t>
            </a:r>
          </a:p>
          <a:p>
            <a:pPr lvl="1"/>
            <a:r>
              <a:rPr lang="en-US" dirty="0" err="1"/>
              <a:t>MySystem.topology.router.input_buf_size</a:t>
            </a:r>
            <a:r>
              <a:rPr lang="en-US" dirty="0"/>
              <a:t> = “12 </a:t>
            </a:r>
            <a:r>
              <a:rPr lang="en-US" dirty="0" err="1"/>
              <a:t>kiB</a:t>
            </a:r>
            <a:r>
              <a:rPr lang="en-US" dirty="0"/>
              <a:t>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F6608E-65FE-2245-A256-9322AB8DF94F}"/>
              </a:ext>
            </a:extLst>
          </p:cNvPr>
          <p:cNvSpPr txBox="1">
            <a:spLocks/>
          </p:cNvSpPr>
          <p:nvPr/>
        </p:nvSpPr>
        <p:spPr>
          <a:xfrm>
            <a:off x="1200808" y="2902114"/>
            <a:ext cx="3886200" cy="18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link_bw</a:t>
            </a:r>
            <a:endParaRPr lang="en-US" dirty="0"/>
          </a:p>
          <a:p>
            <a:pPr lvl="1"/>
            <a:r>
              <a:rPr lang="en-US" dirty="0" err="1"/>
              <a:t>flit_Size</a:t>
            </a:r>
            <a:endParaRPr lang="en-US" dirty="0"/>
          </a:p>
          <a:p>
            <a:pPr lvl="1"/>
            <a:r>
              <a:rPr lang="en-US" dirty="0" err="1"/>
              <a:t>xbar_bw</a:t>
            </a:r>
            <a:endParaRPr lang="en-US" dirty="0"/>
          </a:p>
          <a:p>
            <a:pPr lvl="1"/>
            <a:r>
              <a:rPr lang="en-US" dirty="0" err="1"/>
              <a:t>num_vns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F49EF3-5538-0847-8BC9-0A16C3528C73}"/>
              </a:ext>
            </a:extLst>
          </p:cNvPr>
          <p:cNvSpPr txBox="1">
            <a:spLocks/>
          </p:cNvSpPr>
          <p:nvPr/>
        </p:nvSpPr>
        <p:spPr>
          <a:xfrm>
            <a:off x="5087008" y="2902114"/>
            <a:ext cx="3886200" cy="18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input_latency</a:t>
            </a:r>
            <a:endParaRPr lang="en-US" dirty="0"/>
          </a:p>
          <a:p>
            <a:pPr lvl="1"/>
            <a:r>
              <a:rPr lang="en-US" dirty="0" err="1"/>
              <a:t>output_latency</a:t>
            </a:r>
            <a:endParaRPr lang="en-US" dirty="0"/>
          </a:p>
          <a:p>
            <a:pPr lvl="1"/>
            <a:r>
              <a:rPr lang="en-US" dirty="0" err="1"/>
              <a:t>input_buf_size</a:t>
            </a:r>
            <a:endParaRPr lang="en-US" dirty="0"/>
          </a:p>
          <a:p>
            <a:pPr lvl="1"/>
            <a:r>
              <a:rPr lang="en-US" dirty="0" err="1"/>
              <a:t>output_buf_size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278D8-6FC3-6E18-9293-7C3D3254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RouterTemplate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81504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604E8-7D38-5049-97B7-80EC71DD7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917"/>
            <a:ext cx="10515600" cy="516058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Ember Python module uses the Job abstraction to easily configure Ember jobs using the Merlin network models.</a:t>
            </a:r>
          </a:p>
          <a:p>
            <a:r>
              <a:rPr lang="en-US" sz="2400" dirty="0"/>
              <a:t>To configure a set of motifs using MPI, use </a:t>
            </a:r>
            <a:r>
              <a:rPr lang="en-US" sz="2400" dirty="0" err="1"/>
              <a:t>EmberMPIJob</a:t>
            </a:r>
            <a:endParaRPr lang="en-US" sz="2400" dirty="0"/>
          </a:p>
          <a:p>
            <a:pPr lvl="1"/>
            <a:r>
              <a:rPr lang="en-US" sz="2000" dirty="0"/>
              <a:t>Constructor takes the following parameters:</a:t>
            </a:r>
          </a:p>
          <a:p>
            <a:pPr lvl="2"/>
            <a:r>
              <a:rPr lang="en-US" sz="1800" dirty="0" err="1"/>
              <a:t>job_id</a:t>
            </a:r>
            <a:r>
              <a:rPr lang="en-US" sz="1800" dirty="0"/>
              <a:t> – unique ID to identify the job</a:t>
            </a:r>
          </a:p>
          <a:p>
            <a:pPr lvl="2"/>
            <a:r>
              <a:rPr lang="en-US" sz="1800" dirty="0" err="1"/>
              <a:t>num_nodes</a:t>
            </a:r>
            <a:r>
              <a:rPr lang="en-US" sz="1800" dirty="0"/>
              <a:t> – number of network endpoints to use in the system</a:t>
            </a:r>
          </a:p>
          <a:p>
            <a:pPr lvl="2"/>
            <a:r>
              <a:rPr lang="en-US" sz="1800" dirty="0" err="1"/>
              <a:t>numCores</a:t>
            </a:r>
            <a:r>
              <a:rPr lang="en-US" sz="1800" dirty="0"/>
              <a:t> – number of cores (MPPI ranks) per node to simulate</a:t>
            </a:r>
          </a:p>
          <a:p>
            <a:pPr lvl="2"/>
            <a:r>
              <a:rPr lang="en-US" sz="1800" dirty="0" err="1"/>
              <a:t>nicsPerNode</a:t>
            </a:r>
            <a:r>
              <a:rPr lang="en-US" sz="1800" dirty="0"/>
              <a:t> – number of NICs to simulate per node</a:t>
            </a:r>
          </a:p>
          <a:p>
            <a:pPr lvl="3"/>
            <a:r>
              <a:rPr lang="en-US" sz="1600" dirty="0"/>
              <a:t>Each rank will get mapped to only one NIC, and </a:t>
            </a:r>
            <a:r>
              <a:rPr lang="en-US" sz="1600" dirty="0" err="1"/>
              <a:t>numCores</a:t>
            </a:r>
            <a:r>
              <a:rPr lang="en-US" sz="1600" dirty="0"/>
              <a:t> must divide evenly by </a:t>
            </a:r>
            <a:r>
              <a:rPr lang="en-US" sz="1600" dirty="0" err="1"/>
              <a:t>nicsPerNode</a:t>
            </a:r>
            <a:endParaRPr lang="en-US" sz="1600" dirty="0"/>
          </a:p>
          <a:p>
            <a:pPr lvl="3"/>
            <a:r>
              <a:rPr lang="en-US" sz="1600" dirty="0"/>
              <a:t>The System allocation block size must be a multiple of the </a:t>
            </a:r>
            <a:r>
              <a:rPr lang="en-US" sz="1600" dirty="0" err="1"/>
              <a:t>nicsPerNode</a:t>
            </a:r>
            <a:endParaRPr lang="en-US" sz="1600" dirty="0"/>
          </a:p>
          <a:p>
            <a:pPr lvl="1"/>
            <a:r>
              <a:rPr lang="en-US" sz="2000" dirty="0"/>
              <a:t>Must set the </a:t>
            </a:r>
            <a:r>
              <a:rPr lang="en-US" sz="2000" dirty="0" err="1"/>
              <a:t>nic</a:t>
            </a:r>
            <a:r>
              <a:rPr lang="en-US" sz="2000" dirty="0"/>
              <a:t> parameter to be the network interface corresponding to the router used in topology (for </a:t>
            </a:r>
            <a:r>
              <a:rPr lang="en-US" sz="2000" dirty="0" err="1"/>
              <a:t>hr_router</a:t>
            </a:r>
            <a:r>
              <a:rPr lang="en-US" sz="2000" dirty="0"/>
              <a:t> either </a:t>
            </a:r>
            <a:r>
              <a:rPr lang="en-US" sz="2000" dirty="0" err="1"/>
              <a:t>LinkControl</a:t>
            </a:r>
            <a:r>
              <a:rPr lang="en-US" sz="2000" dirty="0"/>
              <a:t> or </a:t>
            </a:r>
            <a:r>
              <a:rPr lang="en-US" sz="2000" dirty="0" err="1"/>
              <a:t>ReorderLinkControl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Add motifs to the job using the </a:t>
            </a:r>
            <a:r>
              <a:rPr lang="en-US" sz="2000" dirty="0" err="1"/>
              <a:t>addMotif</a:t>
            </a:r>
            <a:r>
              <a:rPr lang="en-US" sz="2000" dirty="0"/>
              <a:t>() function. Examples:</a:t>
            </a:r>
          </a:p>
          <a:p>
            <a:pPr lvl="2"/>
            <a:r>
              <a:rPr lang="en-US" sz="1600" dirty="0" err="1"/>
              <a:t>myJob.addMotif</a:t>
            </a:r>
            <a:r>
              <a:rPr lang="en-US" sz="1600" dirty="0"/>
              <a:t>(“Halo3D26 </a:t>
            </a:r>
            <a:r>
              <a:rPr lang="en-US" sz="1600" dirty="0" err="1"/>
              <a:t>pex</a:t>
            </a:r>
            <a:r>
              <a:rPr lang="en-US" sz="1600" dirty="0"/>
              <a:t>=32 </a:t>
            </a:r>
            <a:r>
              <a:rPr lang="en-US" sz="1600" dirty="0" err="1"/>
              <a:t>pey</a:t>
            </a:r>
            <a:r>
              <a:rPr lang="en-US" sz="1600" dirty="0"/>
              <a:t>=32 </a:t>
            </a:r>
            <a:r>
              <a:rPr lang="en-US" sz="1600" dirty="0" err="1"/>
              <a:t>pez</a:t>
            </a:r>
            <a:r>
              <a:rPr lang="en-US" sz="1600" dirty="0"/>
              <a:t>=32 </a:t>
            </a:r>
            <a:r>
              <a:rPr lang="en-US" sz="1600" dirty="0" err="1"/>
              <a:t>nx</a:t>
            </a:r>
            <a:r>
              <a:rPr lang="en-US" sz="1600" dirty="0"/>
              <a:t>=20 </a:t>
            </a:r>
            <a:r>
              <a:rPr lang="en-US" sz="1600" dirty="0" err="1"/>
              <a:t>ny</a:t>
            </a:r>
            <a:r>
              <a:rPr lang="en-US" sz="1600" dirty="0"/>
              <a:t>=20 </a:t>
            </a:r>
            <a:r>
              <a:rPr lang="en-US" sz="1600" dirty="0" err="1"/>
              <a:t>nz</a:t>
            </a:r>
            <a:r>
              <a:rPr lang="en-US" sz="1600" dirty="0"/>
              <a:t>=20 iterations=1”)</a:t>
            </a:r>
          </a:p>
          <a:p>
            <a:pPr lvl="2"/>
            <a:r>
              <a:rPr lang="en-US" sz="1600" dirty="0" err="1"/>
              <a:t>myJob.addMotif</a:t>
            </a:r>
            <a:r>
              <a:rPr lang="en-US" sz="1600" dirty="0"/>
              <a:t>(“</a:t>
            </a:r>
            <a:r>
              <a:rPr lang="en-US" sz="1600" dirty="0" err="1"/>
              <a:t>Allreduce</a:t>
            </a:r>
            <a:r>
              <a:rPr lang="en-US" sz="1600" dirty="0"/>
              <a:t>”)</a:t>
            </a:r>
          </a:p>
          <a:p>
            <a:pPr lvl="1"/>
            <a:r>
              <a:rPr lang="en-US" sz="2000" dirty="0"/>
              <a:t>There are a large number of other parameters which are best set in a </a:t>
            </a:r>
            <a:r>
              <a:rPr lang="en-US" sz="2000" dirty="0" err="1"/>
              <a:t>PlatformDefinition</a:t>
            </a:r>
            <a:r>
              <a:rPr lang="en-US" sz="2000" dirty="0"/>
              <a:t> file (see next slide)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1076E0-9166-D4D7-8718-38EFE587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11989120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7F3C-FA6E-5A4E-B5EB-66436E1B0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690"/>
            <a:ext cx="10515600" cy="4968273"/>
          </a:xfrm>
        </p:spPr>
        <p:txBody>
          <a:bodyPr>
            <a:normAutofit/>
          </a:bodyPr>
          <a:lstStyle/>
          <a:p>
            <a:r>
              <a:rPr lang="en-US" sz="2400" dirty="0"/>
              <a:t>The various objects in the simulation will “subscribe” to a set of named parameters and class types that can be used to configure the simulation objects, which can set using the </a:t>
            </a:r>
            <a:r>
              <a:rPr lang="en-US" sz="2400" dirty="0" err="1"/>
              <a:t>PlatformDefinition</a:t>
            </a:r>
            <a:r>
              <a:rPr lang="en-US" sz="2400" dirty="0"/>
              <a:t> interface:</a:t>
            </a:r>
          </a:p>
          <a:p>
            <a:pPr lvl="1"/>
            <a:r>
              <a:rPr lang="en-US" sz="2000" dirty="0" err="1"/>
              <a:t>PlatformDefinition.loadPlatformFile</a:t>
            </a:r>
            <a:r>
              <a:rPr lang="en-US" sz="2000" dirty="0"/>
              <a:t>(”</a:t>
            </a:r>
            <a:r>
              <a:rPr lang="en-US" dirty="0" err="1"/>
              <a:t>firefly</a:t>
            </a:r>
            <a:r>
              <a:rPr lang="en-US" sz="2000" dirty="0" err="1"/>
              <a:t>_platform</a:t>
            </a:r>
            <a:r>
              <a:rPr lang="en-US" sz="2000" dirty="0"/>
              <a:t>")</a:t>
            </a:r>
          </a:p>
          <a:p>
            <a:pPr lvl="2"/>
            <a:r>
              <a:rPr lang="en-US" sz="1800" dirty="0"/>
              <a:t>Loads a python file that contains platform definitions</a:t>
            </a:r>
          </a:p>
          <a:p>
            <a:pPr lvl="2"/>
            <a:r>
              <a:rPr lang="en-US" sz="1800" dirty="0"/>
              <a:t>Platform files can contain more than on platform definition</a:t>
            </a:r>
          </a:p>
          <a:p>
            <a:pPr lvl="2"/>
            <a:r>
              <a:rPr lang="en-US" sz="1800" dirty="0"/>
              <a:t>Multiple platform files can be loaded</a:t>
            </a:r>
          </a:p>
          <a:p>
            <a:pPr lvl="1"/>
            <a:r>
              <a:rPr lang="en-US" sz="2000" dirty="0" err="1"/>
              <a:t>PlatformDefinition.setCurrentPlatform</a:t>
            </a:r>
            <a:r>
              <a:rPr lang="en-US" sz="2000" dirty="0"/>
              <a:t>(”</a:t>
            </a:r>
            <a:r>
              <a:rPr lang="en-US" dirty="0"/>
              <a:t>firefly</a:t>
            </a:r>
            <a:r>
              <a:rPr lang="en-US" sz="2000" dirty="0"/>
              <a:t>-platform-base")</a:t>
            </a:r>
          </a:p>
          <a:p>
            <a:pPr lvl="2"/>
            <a:r>
              <a:rPr lang="en-US" sz="1800" dirty="0"/>
              <a:t>Set the specified definition as the current platform (can only load one platform at a time)</a:t>
            </a:r>
          </a:p>
          <a:p>
            <a:pPr lvl="1"/>
            <a:r>
              <a:rPr lang="en-US" sz="2000" dirty="0" err="1"/>
              <a:t>PlatformDefinition.compose</a:t>
            </a:r>
            <a:r>
              <a:rPr lang="en-US" sz="2000" dirty="0"/>
              <a:t>(</a:t>
            </a:r>
            <a:r>
              <a:rPr lang="en-US" sz="2000" dirty="0" err="1"/>
              <a:t>platformName</a:t>
            </a:r>
            <a:r>
              <a:rPr lang="en-US" sz="2000" dirty="0"/>
              <a:t>, …)</a:t>
            </a:r>
          </a:p>
          <a:p>
            <a:pPr lvl="2"/>
            <a:r>
              <a:rPr lang="en-US" sz="1800" dirty="0"/>
              <a:t>Allows you to compose multiple </a:t>
            </a:r>
            <a:r>
              <a:rPr lang="en-US" sz="1800" dirty="0" err="1"/>
              <a:t>PlatformDefinitions</a:t>
            </a:r>
            <a:r>
              <a:rPr lang="en-US" sz="1800" dirty="0"/>
              <a:t> into a new </a:t>
            </a:r>
            <a:r>
              <a:rPr lang="en-US" sz="1800" dirty="0" err="1"/>
              <a:t>PlatformDefinition</a:t>
            </a:r>
            <a:endParaRPr lang="en-US" sz="1800" dirty="0"/>
          </a:p>
          <a:p>
            <a:pPr lvl="3"/>
            <a:r>
              <a:rPr lang="en-US" sz="1600" dirty="0"/>
              <a:t>For example, ember parameters and network definition can come from different platform files and be composed together since you can only have one active platform</a:t>
            </a:r>
          </a:p>
          <a:p>
            <a:r>
              <a:rPr lang="en-US" sz="2400" dirty="0"/>
              <a:t>Platform files can be provided by Sandia, vendors, etc.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9BC8B68-B313-317B-B158-8A2A74AC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>
            <a:normAutofit/>
          </a:bodyPr>
          <a:lstStyle/>
          <a:p>
            <a:r>
              <a:rPr lang="en-US" sz="2800" dirty="0" err="1"/>
              <a:t>PlatformDefinition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32E5F-AC1B-CB6F-FDDA-F99A491314A1}"/>
              </a:ext>
            </a:extLst>
          </p:cNvPr>
          <p:cNvSpPr txBox="1"/>
          <p:nvPr/>
        </p:nvSpPr>
        <p:spPr>
          <a:xfrm>
            <a:off x="2500829" y="64999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755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Configuration using Ember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6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94C45-E464-2447-B0C2-9327C8EC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033" y="4756415"/>
            <a:ext cx="2980967" cy="1676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C44AA-C66E-C647-8FF7-5EF109F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SST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71A-8716-DA46-A85D-3BD2FA4CA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65998-6E12-8440-9862-DE754DD17A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Parallel Discrete-Event Simulator Framework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Core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Flexible framework enables multitude of custom “simulators”</a:t>
            </a:r>
          </a:p>
          <a:p>
            <a:pPr lvl="1"/>
            <a:r>
              <a:rPr lang="en-US" dirty="0"/>
              <a:t>Demonstrated scaling to over 512 processors running a million+ components</a:t>
            </a:r>
          </a:p>
          <a:p>
            <a:r>
              <a:rPr lang="en-US" dirty="0"/>
              <a:t>Comes with many built-in simulation models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Elements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Processors, memories, networks</a:t>
            </a:r>
          </a:p>
          <a:p>
            <a:r>
              <a:rPr lang="en-US" dirty="0"/>
              <a:t>Open API</a:t>
            </a:r>
          </a:p>
          <a:p>
            <a:pPr lvl="1"/>
            <a:r>
              <a:rPr lang="en-US" dirty="0"/>
              <a:t>Easily extensible with new models</a:t>
            </a:r>
          </a:p>
          <a:p>
            <a:pPr lvl="1"/>
            <a:r>
              <a:rPr lang="en-US" dirty="0"/>
              <a:t>Modular framework</a:t>
            </a:r>
          </a:p>
          <a:p>
            <a:pPr lvl="1"/>
            <a:r>
              <a:rPr lang="en-US" dirty="0"/>
              <a:t>Open-source core</a:t>
            </a:r>
          </a:p>
          <a:p>
            <a:r>
              <a:rPr lang="en-US" dirty="0"/>
              <a:t>Time-scale independent core</a:t>
            </a:r>
          </a:p>
          <a:p>
            <a:pPr lvl="1"/>
            <a:r>
              <a:rPr lang="en-US" dirty="0"/>
              <a:t>Handles Micro-, Meso-, Macro-scale simulations</a:t>
            </a:r>
          </a:p>
          <a:p>
            <a:r>
              <a:rPr lang="en-US" dirty="0"/>
              <a:t>C++, Python</a:t>
            </a:r>
          </a:p>
        </p:txBody>
      </p:sp>
    </p:spTree>
    <p:extLst>
      <p:ext uri="{BB962C8B-B14F-4D97-AF65-F5344CB8AC3E}">
        <p14:creationId xmlns:p14="http://schemas.microsoft.com/office/powerpoint/2010/main" val="8777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61B3-FA66-60BE-C99C-415070F9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merlin-ember-</a:t>
            </a:r>
            <a:r>
              <a:rPr lang="en-US" dirty="0" err="1"/>
              <a:t>example.py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B4837-4522-5F98-B35D-1D8FB10CC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63F06-36A3-6F7C-750B-E9402BC108B9}"/>
              </a:ext>
            </a:extLst>
          </p:cNvPr>
          <p:cNvSpPr txBox="1"/>
          <p:nvPr/>
        </p:nvSpPr>
        <p:spPr>
          <a:xfrm>
            <a:off x="6259648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Setup the topology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topoDragonFly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topo.hosts_per_router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topo.routers_per_group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4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topo.intergroup_links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topo.num_groups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4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topo.algorithm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”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ugal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"]</a:t>
            </a:r>
          </a:p>
          <a:p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topo.link_latency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accent4">
                  <a:lumMod val="75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Set up the routers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hr_router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router.link_bw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4GB/s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router.flit_size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8B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router.xbar_bw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6GB/s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router.input_latency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router.output_latency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router.input_buf_size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router.output_buf_size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router.num_vns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router.xbar_arb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merlin.xbar_arb_lru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Add router template to topology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topo.router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router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13D7-FF5D-6B1A-8A63-1806BD5F212D}"/>
              </a:ext>
            </a:extLst>
          </p:cNvPr>
          <p:cNvSpPr txBox="1"/>
          <p:nvPr/>
        </p:nvSpPr>
        <p:spPr>
          <a:xfrm>
            <a:off x="249716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Import base </a:t>
            </a:r>
            <a:r>
              <a:rPr lang="en-US" sz="1400" dirty="0" err="1">
                <a:solidFill>
                  <a:srgbClr val="DB9D60"/>
                </a:solidFill>
                <a:latin typeface="Courier" pitchFamily="2" charset="0"/>
              </a:rPr>
              <a:t>sst</a:t>
            </a:r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 module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</a:t>
            </a:r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Import necessary merlin modules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sst.merlin.base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sst.merlin.endpoint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sst.merlin.interface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sst.merlin.topology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sst.ember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Include the firefly defaults to get default</a:t>
            </a: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parameters for NIC and network stack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PlatformDefinition.setCurrentPlatform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 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firefly-defaults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 dirty="0">
              <a:solidFill>
                <a:srgbClr val="00AFDD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61B3-FA66-60BE-C99C-415070F9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merlin-ember-</a:t>
            </a:r>
            <a:r>
              <a:rPr lang="en-US" dirty="0" err="1"/>
              <a:t>example.py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B4837-4522-5F98-B35D-1D8FB10CC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63F06-36A3-6F7C-750B-E9402BC108B9}"/>
              </a:ext>
            </a:extLst>
          </p:cNvPr>
          <p:cNvSpPr txBox="1"/>
          <p:nvPr/>
        </p:nvSpPr>
        <p:spPr>
          <a:xfrm>
            <a:off x="6259648" y="1432193"/>
            <a:ext cx="5682636" cy="503919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% 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sst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merlin-ember-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example.py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  <a:p>
            <a:pPr algn="l"/>
            <a:r>
              <a:rPr lang="en-US" sz="1200" dirty="0" err="1">
                <a:solidFill>
                  <a:srgbClr val="00B050"/>
                </a:solidFill>
                <a:latin typeface="Courier" pitchFamily="2" charset="0"/>
              </a:rPr>
              <a:t>Allreduce</a:t>
            </a:r>
            <a:r>
              <a:rPr lang="en-US" sz="1200" dirty="0">
                <a:solidFill>
                  <a:srgbClr val="00B050"/>
                </a:solidFill>
                <a:latin typeface="Courier" pitchFamily="2" charset="0"/>
              </a:rPr>
              <a:t>: ranks 32, loop 1, 1 double(s), latency 5.192 us</a:t>
            </a:r>
          </a:p>
          <a:p>
            <a:pPr algn="l"/>
            <a:r>
              <a:rPr lang="en-US" sz="1200" dirty="0">
                <a:solidFill>
                  <a:srgbClr val="00B050"/>
                </a:solidFill>
                <a:latin typeface="Courier" pitchFamily="2" charset="0"/>
              </a:rPr>
              <a:t>Simulation is complete, simulated time: 18.7055 us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13D7-FF5D-6B1A-8A63-1806BD5F212D}"/>
              </a:ext>
            </a:extLst>
          </p:cNvPr>
          <p:cNvSpPr txBox="1"/>
          <p:nvPr/>
        </p:nvSpPr>
        <p:spPr>
          <a:xfrm>
            <a:off x="249716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Set up the network interface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ReorderLinkControl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networkif.link_bw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4GB/s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networkif.input_buf_size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networkif.output_buf_size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Create the ember job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EmberMPIJob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(0,topo.getNumNodes())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ep.network_interface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</a:t>
            </a:r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Init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 </a:t>
            </a:r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required first motif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Allreduce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Fini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 </a:t>
            </a:r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required last motif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ep.nic.nic2host_lat= "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100ns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Create the system object</a:t>
            </a: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 = System()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system.setTopology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(topo)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rgbClr val="DB9D60"/>
                </a:solidFill>
                <a:latin typeface="Courier" pitchFamily="2" charset="0"/>
              </a:rPr>
              <a:t># Allocate the job using linear placement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system.allocateNodes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ep,"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linear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# Build the system</a:t>
            </a:r>
          </a:p>
          <a:p>
            <a:pPr algn="l"/>
            <a:r>
              <a:rPr lang="en-US" sz="1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system.build</a:t>
            </a:r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400" dirty="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 dirty="0">
              <a:solidFill>
                <a:srgbClr val="00AFDD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C593-9DD3-F638-26FB-2D8E4A8D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with Merlin and Ember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C5E4D-EEBE-4774-2F4F-346AD8C10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50F3F-0F2A-2E7D-519D-C75CF2666B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Things to try:</a:t>
            </a:r>
          </a:p>
          <a:p>
            <a:pPr lvl="1"/>
            <a:r>
              <a:rPr lang="en-US" dirty="0"/>
              <a:t>Change the ember motif being run; possible other motifs to run:</a:t>
            </a:r>
          </a:p>
          <a:p>
            <a:pPr lvl="2"/>
            <a:r>
              <a:rPr lang="en-US" dirty="0"/>
              <a:t>Halo3d26</a:t>
            </a:r>
          </a:p>
          <a:p>
            <a:pPr lvl="2"/>
            <a:r>
              <a:rPr lang="en-US" dirty="0"/>
              <a:t>sweep3D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Change some of the network parameters</a:t>
            </a:r>
          </a:p>
          <a:p>
            <a:pPr lvl="2"/>
            <a:r>
              <a:rPr lang="en-US" dirty="0" err="1"/>
              <a:t>link_bw</a:t>
            </a:r>
            <a:r>
              <a:rPr lang="en-US" dirty="0"/>
              <a:t>, input/output latencies, </a:t>
            </a:r>
            <a:r>
              <a:rPr lang="en-US" dirty="0" err="1"/>
              <a:t>etc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Use a different routing algorithm</a:t>
            </a:r>
          </a:p>
          <a:p>
            <a:pPr lvl="2"/>
            <a:r>
              <a:rPr lang="en-US" dirty="0"/>
              <a:t>minimal, min-a, or valiant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Try random allocation of the job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Double the size of the network and add a second job</a:t>
            </a:r>
          </a:p>
          <a:p>
            <a:pPr lvl="2"/>
            <a:r>
              <a:rPr lang="en-US" dirty="0"/>
              <a:t>Try different allocations (linear, random, random-linear)</a:t>
            </a: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34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Extending the functionality of Merlin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3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C593-9DD3-F638-26FB-2D8E4A8D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topology for Merlin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C5E4D-EEBE-4774-2F4F-346AD8C10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50F3F-0F2A-2E7D-519D-C75CF2666B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approaches to adding functionality to merlin</a:t>
            </a:r>
          </a:p>
          <a:p>
            <a:pPr lvl="1"/>
            <a:r>
              <a:rPr lang="en-US" dirty="0"/>
              <a:t>Add features to the merlin library directly and submit changes for merging</a:t>
            </a:r>
          </a:p>
          <a:p>
            <a:pPr lvl="1"/>
            <a:r>
              <a:rPr lang="en-US" dirty="0"/>
              <a:t>Create an external element library with the changes and distribute library as a third party plug-in</a:t>
            </a:r>
          </a:p>
          <a:p>
            <a:pPr lvl="2"/>
            <a:r>
              <a:rPr lang="en-US" sz="1800" dirty="0"/>
              <a:t>Merlin installs all header files necessary to create a new implementation of its </a:t>
            </a:r>
            <a:r>
              <a:rPr lang="en-US" sz="1800" dirty="0" err="1"/>
              <a:t>SubComponent</a:t>
            </a:r>
            <a:r>
              <a:rPr lang="en-US" sz="1800" dirty="0"/>
              <a:t> APIs</a:t>
            </a:r>
          </a:p>
          <a:p>
            <a:r>
              <a:rPr lang="en-US" dirty="0"/>
              <a:t>When adding a new topology, there are two main pieces of functionality to implement:</a:t>
            </a:r>
          </a:p>
          <a:p>
            <a:pPr lvl="1"/>
            <a:r>
              <a:rPr lang="en-US" dirty="0"/>
              <a:t>C++ simulation model inheriting from Merlin::Topology</a:t>
            </a:r>
          </a:p>
          <a:p>
            <a:pPr lvl="2"/>
            <a:r>
              <a:rPr lang="en-US" sz="1800" dirty="0"/>
              <a:t>Defined in </a:t>
            </a:r>
            <a:r>
              <a:rPr lang="en-US" sz="1800" dirty="0" err="1"/>
              <a:t>sst</a:t>
            </a:r>
            <a:r>
              <a:rPr lang="en-US" sz="1800" dirty="0"/>
              <a:t>/elements/merlin/</a:t>
            </a:r>
            <a:r>
              <a:rPr lang="en-US" sz="1800" dirty="0" err="1"/>
              <a:t>router.h</a:t>
            </a:r>
            <a:endParaRPr lang="en-US" sz="1800" dirty="0"/>
          </a:p>
          <a:p>
            <a:pPr lvl="1"/>
            <a:r>
              <a:rPr lang="en-US" dirty="0"/>
              <a:t>Python configuration help class inherited from </a:t>
            </a:r>
            <a:r>
              <a:rPr lang="en-US" dirty="0" err="1"/>
              <a:t>merlin.base.Topology</a:t>
            </a:r>
            <a:endParaRPr lang="en-US" dirty="0"/>
          </a:p>
          <a:p>
            <a:pPr lvl="2"/>
            <a:r>
              <a:rPr lang="en-US" sz="1800" dirty="0"/>
              <a:t>Defined in </a:t>
            </a:r>
            <a:r>
              <a:rPr lang="en-US" sz="1800" dirty="0" err="1"/>
              <a:t>sst</a:t>
            </a:r>
            <a:r>
              <a:rPr lang="en-US" sz="1800" dirty="0"/>
              <a:t>/elements/merlin/</a:t>
            </a:r>
            <a:r>
              <a:rPr lang="en-US" sz="1800" dirty="0" err="1"/>
              <a:t>pymerlin-base.py</a:t>
            </a:r>
            <a:endParaRPr lang="en-US" sz="1800" dirty="0"/>
          </a:p>
          <a:p>
            <a:pPr lvl="3"/>
            <a:r>
              <a:rPr lang="en-US" sz="1600" dirty="0"/>
              <a:t>Making this Python module available to the interpreter through the ELI requires you to create a C++ class inheriting from SST::</a:t>
            </a:r>
            <a:r>
              <a:rPr lang="en-US" sz="1600" dirty="0" err="1"/>
              <a:t>SSTElementPythonModule</a:t>
            </a:r>
            <a:endParaRPr lang="en-US" sz="1600" dirty="0"/>
          </a:p>
          <a:p>
            <a:pPr lvl="4"/>
            <a:r>
              <a:rPr lang="en-US" sz="1600" dirty="0"/>
              <a:t>Defined in </a:t>
            </a:r>
            <a:r>
              <a:rPr lang="en-US" sz="1600" dirty="0" err="1"/>
              <a:t>sst</a:t>
            </a:r>
            <a:r>
              <a:rPr lang="en-US" sz="1600" dirty="0"/>
              <a:t>/core/model/</a:t>
            </a:r>
            <a:r>
              <a:rPr lang="en-US" sz="1600" dirty="0" err="1"/>
              <a:t>element_python.h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48F38FA-0D8E-0985-31AA-0684C777F5B1}"/>
              </a:ext>
            </a:extLst>
          </p:cNvPr>
          <p:cNvSpPr/>
          <p:nvPr/>
        </p:nvSpPr>
        <p:spPr>
          <a:xfrm>
            <a:off x="6707436" y="1970179"/>
            <a:ext cx="3505204" cy="3505204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B384-C019-97EB-281C-28636466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Ring Topology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8E510-2431-D4C8-262B-2A1DBE66F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6E9FA1-9194-13A7-8D11-BCACD5AB2149}"/>
              </a:ext>
            </a:extLst>
          </p:cNvPr>
          <p:cNvSpPr/>
          <p:nvPr/>
        </p:nvSpPr>
        <p:spPr>
          <a:xfrm>
            <a:off x="6808428" y="2071171"/>
            <a:ext cx="3316078" cy="331607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F6C58-B2EF-715D-7AEE-D35776FB031C}"/>
              </a:ext>
            </a:extLst>
          </p:cNvPr>
          <p:cNvSpPr/>
          <p:nvPr/>
        </p:nvSpPr>
        <p:spPr>
          <a:xfrm rot="7200000">
            <a:off x="9391516" y="427398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C3788A-1490-DC1F-239F-7476ECCFFDC1}"/>
              </a:ext>
            </a:extLst>
          </p:cNvPr>
          <p:cNvSpPr/>
          <p:nvPr/>
        </p:nvSpPr>
        <p:spPr>
          <a:xfrm rot="3600000">
            <a:off x="9391517" y="2680489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D909E1-F885-E6CD-A0B5-E7D2713C49DE}"/>
              </a:ext>
            </a:extLst>
          </p:cNvPr>
          <p:cNvSpPr/>
          <p:nvPr/>
        </p:nvSpPr>
        <p:spPr>
          <a:xfrm rot="7200000">
            <a:off x="6546214" y="268049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059EA6-FA28-B2F0-5765-143A0C60F517}"/>
              </a:ext>
            </a:extLst>
          </p:cNvPr>
          <p:cNvSpPr/>
          <p:nvPr/>
        </p:nvSpPr>
        <p:spPr>
          <a:xfrm rot="3600000">
            <a:off x="6469097" y="4273981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FE6E43-C087-091C-C35C-673A9445A730}"/>
              </a:ext>
            </a:extLst>
          </p:cNvPr>
          <p:cNvSpPr/>
          <p:nvPr/>
        </p:nvSpPr>
        <p:spPr>
          <a:xfrm>
            <a:off x="7968866" y="184981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599360-BB51-42DE-F421-24FB7B178E3E}"/>
              </a:ext>
            </a:extLst>
          </p:cNvPr>
          <p:cNvSpPr/>
          <p:nvPr/>
        </p:nvSpPr>
        <p:spPr>
          <a:xfrm>
            <a:off x="7968867" y="513100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DC373F-A6B0-F518-9463-416657D4A0A7}"/>
              </a:ext>
            </a:extLst>
          </p:cNvPr>
          <p:cNvCxnSpPr/>
          <p:nvPr/>
        </p:nvCxnSpPr>
        <p:spPr>
          <a:xfrm flipV="1">
            <a:off x="9188068" y="2071170"/>
            <a:ext cx="289388" cy="40762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247822-09E4-3B09-7B36-44007F27EAEA}"/>
              </a:ext>
            </a:extLst>
          </p:cNvPr>
          <p:cNvSpPr txBox="1"/>
          <p:nvPr/>
        </p:nvSpPr>
        <p:spPr>
          <a:xfrm>
            <a:off x="9672810" y="1564395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links between routers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B2F204-F662-7A0F-A740-B3A6040A3385}"/>
              </a:ext>
            </a:extLst>
          </p:cNvPr>
          <p:cNvGrpSpPr/>
          <p:nvPr/>
        </p:nvGrpSpPr>
        <p:grpSpPr>
          <a:xfrm>
            <a:off x="8206650" y="5585551"/>
            <a:ext cx="705994" cy="653665"/>
            <a:chOff x="7038862" y="5585551"/>
            <a:chExt cx="705994" cy="653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B53267-1581-CA15-044A-73D0BAFB5999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A8E0CA-36B0-398F-121F-B9CCF81D211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F5AEA6-4C22-21E0-A992-99CC17ED5494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D1E898-83A7-3960-B559-5F4C09D72B85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DFD144-DDA8-F504-6BAD-CBC800862B68}"/>
              </a:ext>
            </a:extLst>
          </p:cNvPr>
          <p:cNvGrpSpPr/>
          <p:nvPr/>
        </p:nvGrpSpPr>
        <p:grpSpPr>
          <a:xfrm rot="18000000">
            <a:off x="10083643" y="4459997"/>
            <a:ext cx="705994" cy="653665"/>
            <a:chOff x="7038862" y="5585551"/>
            <a:chExt cx="705994" cy="6536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DFF0-816E-7582-31D0-86979CCD1C4D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BA6BDE-4F26-90CB-C673-A1313BDA338F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DCA3CC-BB51-8CCA-75EA-530A72A0153D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5F15DE2-F377-2BAF-B398-3B458F6D99E0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CDBA99-1C81-E237-B7C4-3144785CA4BB}"/>
              </a:ext>
            </a:extLst>
          </p:cNvPr>
          <p:cNvGrpSpPr/>
          <p:nvPr/>
        </p:nvGrpSpPr>
        <p:grpSpPr>
          <a:xfrm rot="14400000">
            <a:off x="10066292" y="2290161"/>
            <a:ext cx="705994" cy="653665"/>
            <a:chOff x="7038862" y="5585551"/>
            <a:chExt cx="705994" cy="653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56DAE-47D6-9C01-9BA9-A59479822AC8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6B50A5-1A90-C2EB-7090-A4372D26354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287CB3-AED1-2267-E719-B940143A003E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1F4A115-0555-9DFE-BADE-15181C968E76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16DB66-7C7D-8083-E48E-1C622B4B132B}"/>
              </a:ext>
            </a:extLst>
          </p:cNvPr>
          <p:cNvGrpSpPr/>
          <p:nvPr/>
        </p:nvGrpSpPr>
        <p:grpSpPr>
          <a:xfrm rot="3600000">
            <a:off x="6198851" y="4477695"/>
            <a:ext cx="705994" cy="653665"/>
            <a:chOff x="7038862" y="5585551"/>
            <a:chExt cx="705994" cy="6536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4DBF68-7F91-1807-39F9-888AD86C13BB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30FFF8-46B5-C10E-3BC8-F45B9A866A30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CE79B21-F727-3FE9-3516-4CF6F8AA097A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666C81-8EF1-AEE4-5978-78106DDFB488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7843C0-839B-6F61-E657-E1D03046DB1E}"/>
              </a:ext>
            </a:extLst>
          </p:cNvPr>
          <p:cNvGrpSpPr/>
          <p:nvPr/>
        </p:nvGrpSpPr>
        <p:grpSpPr>
          <a:xfrm rot="7200000">
            <a:off x="6279156" y="2290162"/>
            <a:ext cx="705994" cy="653665"/>
            <a:chOff x="7038862" y="5585551"/>
            <a:chExt cx="705994" cy="65366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4A3485-7A97-75AB-B1F9-789AA1A766C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627446-549B-7B59-0770-0A4FE0D5558A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C43A45-F86A-1006-60CD-DF09D0E8AF25}"/>
                </a:ext>
              </a:extLst>
            </p:cNvPr>
            <p:cNvCxnSpPr>
              <a:stCxn id="3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C80224-FADE-F416-DBDD-02B9FB3899FF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E68950-E81D-F2AB-315A-E9B2D55DA0DE}"/>
              </a:ext>
            </a:extLst>
          </p:cNvPr>
          <p:cNvGrpSpPr/>
          <p:nvPr/>
        </p:nvGrpSpPr>
        <p:grpSpPr>
          <a:xfrm rot="10800000">
            <a:off x="8181401" y="1205545"/>
            <a:ext cx="705994" cy="653665"/>
            <a:chOff x="7038862" y="5585551"/>
            <a:chExt cx="705994" cy="65366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D60B71-7977-5269-5574-93368C6FB06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1C32108-DF47-3A9B-8FD1-B6B56D24D60B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93EC48-73F7-F3C5-91E4-809B76CF626D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1569B6F-089C-89CA-759A-482F4695F31B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8BF2AF-2970-0D25-E84C-96F3A2DE93B4}"/>
              </a:ext>
            </a:extLst>
          </p:cNvPr>
          <p:cNvCxnSpPr>
            <a:cxnSpLocks/>
          </p:cNvCxnSpPr>
          <p:nvPr/>
        </p:nvCxnSpPr>
        <p:spPr>
          <a:xfrm flipV="1">
            <a:off x="8181401" y="5728772"/>
            <a:ext cx="731243" cy="13247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F60C444-1ABD-D548-8D4B-D5F027906ED3}"/>
              </a:ext>
            </a:extLst>
          </p:cNvPr>
          <p:cNvSpPr txBox="1"/>
          <p:nvPr/>
        </p:nvSpPr>
        <p:spPr>
          <a:xfrm>
            <a:off x="9081629" y="5571828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hosts connected to each router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6B1917BD-4AA2-3D16-618E-F9E1BA80FD0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4748670" cy="4910091"/>
          </a:xfrm>
        </p:spPr>
        <p:txBody>
          <a:bodyPr>
            <a:normAutofit/>
          </a:bodyPr>
          <a:lstStyle/>
          <a:p>
            <a:r>
              <a:rPr lang="en-US" dirty="0"/>
              <a:t>Simple ring topology with multiple links between routers and multiple endpoints connected to each router</a:t>
            </a:r>
          </a:p>
          <a:p>
            <a:endParaRPr lang="en-US" dirty="0"/>
          </a:p>
          <a:p>
            <a:r>
              <a:rPr lang="en-US" dirty="0"/>
              <a:t>Topology Parameters:</a:t>
            </a:r>
          </a:p>
          <a:p>
            <a:pPr lvl="1"/>
            <a:r>
              <a:rPr lang="en-US" dirty="0" err="1"/>
              <a:t>num_routers</a:t>
            </a:r>
            <a:r>
              <a:rPr lang="en-US" dirty="0"/>
              <a:t> – total number of routers</a:t>
            </a:r>
          </a:p>
          <a:p>
            <a:pPr lvl="1"/>
            <a:r>
              <a:rPr lang="en-US" dirty="0" err="1"/>
              <a:t>interrouter_links</a:t>
            </a:r>
            <a:r>
              <a:rPr lang="en-US" dirty="0"/>
              <a:t> – number of links between routers</a:t>
            </a:r>
          </a:p>
          <a:p>
            <a:pPr lvl="1"/>
            <a:r>
              <a:rPr lang="en-US" dirty="0" err="1"/>
              <a:t>local_ports</a:t>
            </a:r>
            <a:r>
              <a:rPr lang="en-US" dirty="0"/>
              <a:t> – number of hosts per router</a:t>
            </a:r>
          </a:p>
        </p:txBody>
      </p:sp>
    </p:spTree>
    <p:extLst>
      <p:ext uri="{BB962C8B-B14F-4D97-AF65-F5344CB8AC3E}">
        <p14:creationId xmlns:p14="http://schemas.microsoft.com/office/powerpoint/2010/main" val="10911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3FA3-5BF0-84BB-C36E-E25C8AC4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the code: </a:t>
            </a:r>
            <a:r>
              <a:rPr lang="en-US" dirty="0" err="1"/>
              <a:t>archimedes</a:t>
            </a:r>
            <a:r>
              <a:rPr lang="en-US" dirty="0"/>
              <a:t> element library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81071C-8587-AA97-732E-C1E5BD43D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3BCC3-66BB-AD0B-E447-5ECEAD68DE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r>
              <a:rPr lang="en-US" dirty="0"/>
              <a:t> – </a:t>
            </a:r>
            <a:r>
              <a:rPr lang="en-US" dirty="0" err="1"/>
              <a:t>Makefile</a:t>
            </a:r>
            <a:r>
              <a:rPr lang="en-US" dirty="0"/>
              <a:t> to build the </a:t>
            </a:r>
            <a:r>
              <a:rPr lang="en-US" dirty="0" err="1"/>
              <a:t>libarchimedes.so</a:t>
            </a:r>
            <a:r>
              <a:rPr lang="en-US" dirty="0"/>
              <a:t> element library</a:t>
            </a:r>
          </a:p>
          <a:p>
            <a:endParaRPr lang="en-US" dirty="0"/>
          </a:p>
          <a:p>
            <a:r>
              <a:rPr lang="en-US" dirty="0" err="1"/>
              <a:t>topo_ring.h</a:t>
            </a:r>
            <a:r>
              <a:rPr lang="en-US" dirty="0"/>
              <a:t> – Header file for the ring topology object and events</a:t>
            </a:r>
          </a:p>
          <a:p>
            <a:endParaRPr lang="en-US" dirty="0"/>
          </a:p>
          <a:p>
            <a:r>
              <a:rPr lang="en-US" dirty="0" err="1"/>
              <a:t>topo_ring.cc</a:t>
            </a:r>
            <a:r>
              <a:rPr lang="en-US" dirty="0"/>
              <a:t> – Source file for the ring topology implementation</a:t>
            </a:r>
          </a:p>
          <a:p>
            <a:pPr lvl="1"/>
            <a:r>
              <a:rPr lang="en-US" dirty="0"/>
              <a:t>Also includes code to register the </a:t>
            </a:r>
            <a:r>
              <a:rPr lang="en-US" dirty="0" err="1"/>
              <a:t>archimedes</a:t>
            </a:r>
            <a:r>
              <a:rPr lang="en-US" dirty="0"/>
              <a:t> python module with SST core</a:t>
            </a:r>
          </a:p>
          <a:p>
            <a:endParaRPr lang="en-US" dirty="0"/>
          </a:p>
          <a:p>
            <a:r>
              <a:rPr lang="en-US" dirty="0" err="1"/>
              <a:t>pyarchimedes.py</a:t>
            </a:r>
            <a:r>
              <a:rPr lang="en-US" dirty="0"/>
              <a:t> – Implementation of the </a:t>
            </a:r>
            <a:r>
              <a:rPr lang="en-US" dirty="0" err="1"/>
              <a:t>archimedes</a:t>
            </a:r>
            <a:r>
              <a:rPr lang="en-US" dirty="0"/>
              <a:t> Python module</a:t>
            </a:r>
          </a:p>
          <a:p>
            <a:endParaRPr lang="en-US" dirty="0"/>
          </a:p>
          <a:p>
            <a:r>
              <a:rPr lang="en-US" dirty="0" err="1"/>
              <a:t>ring_test.py</a:t>
            </a:r>
            <a:r>
              <a:rPr lang="en-US" dirty="0"/>
              <a:t> – Input file to test the ring topology</a:t>
            </a:r>
          </a:p>
        </p:txBody>
      </p:sp>
    </p:spTree>
    <p:extLst>
      <p:ext uri="{BB962C8B-B14F-4D97-AF65-F5344CB8AC3E}">
        <p14:creationId xmlns:p14="http://schemas.microsoft.com/office/powerpoint/2010/main" val="4719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48F38FA-0D8E-0985-31AA-0684C777F5B1}"/>
              </a:ext>
            </a:extLst>
          </p:cNvPr>
          <p:cNvSpPr/>
          <p:nvPr/>
        </p:nvSpPr>
        <p:spPr>
          <a:xfrm>
            <a:off x="6707436" y="1970179"/>
            <a:ext cx="3505204" cy="3505204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B384-C019-97EB-281C-28636466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on:  Modify topology to include cross links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8E510-2431-D4C8-262B-2A1DBE66F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6E9FA1-9194-13A7-8D11-BCACD5AB2149}"/>
              </a:ext>
            </a:extLst>
          </p:cNvPr>
          <p:cNvSpPr/>
          <p:nvPr/>
        </p:nvSpPr>
        <p:spPr>
          <a:xfrm>
            <a:off x="6808428" y="2071171"/>
            <a:ext cx="3316078" cy="331607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F6C58-B2EF-715D-7AEE-D35776FB031C}"/>
              </a:ext>
            </a:extLst>
          </p:cNvPr>
          <p:cNvSpPr/>
          <p:nvPr/>
        </p:nvSpPr>
        <p:spPr>
          <a:xfrm rot="7200000">
            <a:off x="9391516" y="427398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C3788A-1490-DC1F-239F-7476ECCFFDC1}"/>
              </a:ext>
            </a:extLst>
          </p:cNvPr>
          <p:cNvSpPr/>
          <p:nvPr/>
        </p:nvSpPr>
        <p:spPr>
          <a:xfrm rot="3600000">
            <a:off x="9391517" y="2680489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D909E1-F885-E6CD-A0B5-E7D2713C49DE}"/>
              </a:ext>
            </a:extLst>
          </p:cNvPr>
          <p:cNvSpPr/>
          <p:nvPr/>
        </p:nvSpPr>
        <p:spPr>
          <a:xfrm rot="7200000">
            <a:off x="6546214" y="2680490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059EA6-FA28-B2F0-5765-143A0C60F517}"/>
              </a:ext>
            </a:extLst>
          </p:cNvPr>
          <p:cNvSpPr/>
          <p:nvPr/>
        </p:nvSpPr>
        <p:spPr>
          <a:xfrm rot="3600000">
            <a:off x="6491131" y="4251947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FE6E43-C087-091C-C35C-673A9445A730}"/>
              </a:ext>
            </a:extLst>
          </p:cNvPr>
          <p:cNvSpPr/>
          <p:nvPr/>
        </p:nvSpPr>
        <p:spPr>
          <a:xfrm>
            <a:off x="7968866" y="184981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599360-BB51-42DE-F421-24FB7B178E3E}"/>
              </a:ext>
            </a:extLst>
          </p:cNvPr>
          <p:cNvSpPr/>
          <p:nvPr/>
        </p:nvSpPr>
        <p:spPr>
          <a:xfrm>
            <a:off x="7968867" y="5131002"/>
            <a:ext cx="1131065" cy="454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DC373F-A6B0-F518-9463-416657D4A0A7}"/>
              </a:ext>
            </a:extLst>
          </p:cNvPr>
          <p:cNvCxnSpPr/>
          <p:nvPr/>
        </p:nvCxnSpPr>
        <p:spPr>
          <a:xfrm flipV="1">
            <a:off x="9188068" y="2071170"/>
            <a:ext cx="289388" cy="40762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247822-09E4-3B09-7B36-44007F27EAEA}"/>
              </a:ext>
            </a:extLst>
          </p:cNvPr>
          <p:cNvSpPr txBox="1"/>
          <p:nvPr/>
        </p:nvSpPr>
        <p:spPr>
          <a:xfrm>
            <a:off x="9672810" y="1564395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links between routers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B2F204-F662-7A0F-A740-B3A6040A3385}"/>
              </a:ext>
            </a:extLst>
          </p:cNvPr>
          <p:cNvGrpSpPr/>
          <p:nvPr/>
        </p:nvGrpSpPr>
        <p:grpSpPr>
          <a:xfrm>
            <a:off x="8206650" y="5585551"/>
            <a:ext cx="705994" cy="653665"/>
            <a:chOff x="7038862" y="5585551"/>
            <a:chExt cx="705994" cy="653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B53267-1581-CA15-044A-73D0BAFB5999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A8E0CA-36B0-398F-121F-B9CCF81D211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F5AEA6-4C22-21E0-A992-99CC17ED5494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D1E898-83A7-3960-B559-5F4C09D72B85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DFD144-DDA8-F504-6BAD-CBC800862B68}"/>
              </a:ext>
            </a:extLst>
          </p:cNvPr>
          <p:cNvGrpSpPr/>
          <p:nvPr/>
        </p:nvGrpSpPr>
        <p:grpSpPr>
          <a:xfrm rot="18000000">
            <a:off x="10083643" y="4459997"/>
            <a:ext cx="705994" cy="653665"/>
            <a:chOff x="7038862" y="5585551"/>
            <a:chExt cx="705994" cy="6536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54DFF0-816E-7582-31D0-86979CCD1C4D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BA6BDE-4F26-90CB-C673-A1313BDA338F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DCA3CC-BB51-8CCA-75EA-530A72A0153D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5F15DE2-F377-2BAF-B398-3B458F6D99E0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CDBA99-1C81-E237-B7C4-3144785CA4BB}"/>
              </a:ext>
            </a:extLst>
          </p:cNvPr>
          <p:cNvGrpSpPr/>
          <p:nvPr/>
        </p:nvGrpSpPr>
        <p:grpSpPr>
          <a:xfrm rot="14400000">
            <a:off x="10066292" y="2290161"/>
            <a:ext cx="705994" cy="653665"/>
            <a:chOff x="7038862" y="5585551"/>
            <a:chExt cx="705994" cy="653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D56DAE-47D6-9C01-9BA9-A59479822AC8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6B50A5-1A90-C2EB-7090-A4372D263541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287CB3-AED1-2267-E719-B940143A003E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1F4A115-0555-9DFE-BADE-15181C968E76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16DB66-7C7D-8083-E48E-1C622B4B132B}"/>
              </a:ext>
            </a:extLst>
          </p:cNvPr>
          <p:cNvGrpSpPr/>
          <p:nvPr/>
        </p:nvGrpSpPr>
        <p:grpSpPr>
          <a:xfrm rot="3600000">
            <a:off x="6231902" y="4455661"/>
            <a:ext cx="705994" cy="653665"/>
            <a:chOff x="7038862" y="5585551"/>
            <a:chExt cx="705994" cy="6536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4DBF68-7F91-1807-39F9-888AD86C13BB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30FFF8-46B5-C10E-3BC8-F45B9A866A30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CE79B21-F727-3FE9-3516-4CF6F8AA097A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666C81-8EF1-AEE4-5978-78106DDFB488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7843C0-839B-6F61-E657-E1D03046DB1E}"/>
              </a:ext>
            </a:extLst>
          </p:cNvPr>
          <p:cNvGrpSpPr/>
          <p:nvPr/>
        </p:nvGrpSpPr>
        <p:grpSpPr>
          <a:xfrm rot="7200000">
            <a:off x="6279156" y="2290162"/>
            <a:ext cx="705994" cy="653665"/>
            <a:chOff x="7038862" y="5585551"/>
            <a:chExt cx="705994" cy="65366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4A3485-7A97-75AB-B1F9-789AA1A766C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627446-549B-7B59-0770-0A4FE0D5558A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C43A45-F86A-1006-60CD-DF09D0E8AF25}"/>
                </a:ext>
              </a:extLst>
            </p:cNvPr>
            <p:cNvCxnSpPr>
              <a:stCxn id="38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C80224-FADE-F416-DBDD-02B9FB3899FF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E68950-E81D-F2AB-315A-E9B2D55DA0DE}"/>
              </a:ext>
            </a:extLst>
          </p:cNvPr>
          <p:cNvGrpSpPr/>
          <p:nvPr/>
        </p:nvGrpSpPr>
        <p:grpSpPr>
          <a:xfrm rot="10800000">
            <a:off x="8181401" y="1205545"/>
            <a:ext cx="705994" cy="653665"/>
            <a:chOff x="7038862" y="5585551"/>
            <a:chExt cx="705994" cy="65366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D60B71-7977-5269-5574-93368C6FB060}"/>
                </a:ext>
              </a:extLst>
            </p:cNvPr>
            <p:cNvSpPr/>
            <p:nvPr/>
          </p:nvSpPr>
          <p:spPr>
            <a:xfrm>
              <a:off x="7038862" y="5985828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1C32108-DF47-3A9B-8FD1-B6B56D24D60B}"/>
                </a:ext>
              </a:extLst>
            </p:cNvPr>
            <p:cNvSpPr/>
            <p:nvPr/>
          </p:nvSpPr>
          <p:spPr>
            <a:xfrm>
              <a:off x="7491468" y="5982160"/>
              <a:ext cx="253388" cy="253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93EC48-73F7-F3C5-91E4-809B76CF626D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7165556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1569B6F-089C-89CA-759A-482F4695F31B}"/>
                </a:ext>
              </a:extLst>
            </p:cNvPr>
            <p:cNvCxnSpPr/>
            <p:nvPr/>
          </p:nvCxnSpPr>
          <p:spPr>
            <a:xfrm flipV="1">
              <a:off x="7618162" y="5585551"/>
              <a:ext cx="0" cy="40027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8BF2AF-2970-0D25-E84C-96F3A2DE93B4}"/>
              </a:ext>
            </a:extLst>
          </p:cNvPr>
          <p:cNvCxnSpPr>
            <a:cxnSpLocks/>
          </p:cNvCxnSpPr>
          <p:nvPr/>
        </p:nvCxnSpPr>
        <p:spPr>
          <a:xfrm flipV="1">
            <a:off x="8181401" y="5728772"/>
            <a:ext cx="731243" cy="13247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F60C444-1ABD-D548-8D4B-D5F027906ED3}"/>
              </a:ext>
            </a:extLst>
          </p:cNvPr>
          <p:cNvSpPr txBox="1"/>
          <p:nvPr/>
        </p:nvSpPr>
        <p:spPr>
          <a:xfrm>
            <a:off x="9081629" y="5571828"/>
            <a:ext cx="1465243" cy="5067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hosts connected to each router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6B1917BD-4AA2-3D16-618E-F9E1BA80FD0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4748670" cy="4910091"/>
          </a:xfrm>
        </p:spPr>
        <p:txBody>
          <a:bodyPr>
            <a:normAutofit/>
          </a:bodyPr>
          <a:lstStyle/>
          <a:p>
            <a:r>
              <a:rPr lang="en-US" dirty="0"/>
              <a:t>Try adding cross links to the topology to cut average hop count in half.</a:t>
            </a:r>
          </a:p>
          <a:p>
            <a:pPr lvl="1"/>
            <a:r>
              <a:rPr lang="en-US" dirty="0"/>
              <a:t>May want to limit topology to even number of routers only</a:t>
            </a:r>
          </a:p>
          <a:p>
            <a:pPr lvl="1"/>
            <a:endParaRPr lang="en-US" dirty="0"/>
          </a:p>
          <a:p>
            <a:r>
              <a:rPr lang="en-US" dirty="0"/>
              <a:t>Will need to modify:</a:t>
            </a:r>
          </a:p>
          <a:p>
            <a:pPr lvl="1"/>
            <a:r>
              <a:rPr lang="en-US" dirty="0"/>
              <a:t>Routing function in </a:t>
            </a:r>
            <a:r>
              <a:rPr lang="en-US" dirty="0" err="1"/>
              <a:t>SubComponent</a:t>
            </a:r>
            <a:r>
              <a:rPr lang="en-US" dirty="0"/>
              <a:t> model</a:t>
            </a:r>
          </a:p>
          <a:p>
            <a:pPr lvl="2"/>
            <a:r>
              <a:rPr lang="en-US" dirty="0"/>
              <a:t>Depending on implementation, may need to modify some of the other functions in </a:t>
            </a:r>
            <a:r>
              <a:rPr lang="en-US" dirty="0" err="1"/>
              <a:t>topo_ring</a:t>
            </a:r>
            <a:r>
              <a:rPr lang="en-US" dirty="0"/>
              <a:t> class.</a:t>
            </a:r>
          </a:p>
          <a:p>
            <a:pPr lvl="1"/>
            <a:r>
              <a:rPr lang="en-US" dirty="0"/>
              <a:t>_</a:t>
            </a:r>
            <a:r>
              <a:rPr lang="en-US" dirty="0" err="1"/>
              <a:t>build_impl</a:t>
            </a:r>
            <a:r>
              <a:rPr lang="en-US" dirty="0"/>
              <a:t>() function in the Python template class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0AE188-BE70-1480-6729-59ACB9EC4E32}"/>
              </a:ext>
            </a:extLst>
          </p:cNvPr>
          <p:cNvGrpSpPr/>
          <p:nvPr/>
        </p:nvGrpSpPr>
        <p:grpSpPr>
          <a:xfrm>
            <a:off x="8445809" y="2304360"/>
            <a:ext cx="165054" cy="2827154"/>
            <a:chOff x="8445809" y="2304360"/>
            <a:chExt cx="165054" cy="282715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C1ADEC-545B-27B4-6E63-D73C7D26DA96}"/>
                </a:ext>
              </a:extLst>
            </p:cNvPr>
            <p:cNvCxnSpPr/>
            <p:nvPr/>
          </p:nvCxnSpPr>
          <p:spPr>
            <a:xfrm flipH="1" flipV="1">
              <a:off x="8445809" y="2304360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D6BBBDD-8768-C97C-9864-0076686B1C1B}"/>
                </a:ext>
              </a:extLst>
            </p:cNvPr>
            <p:cNvCxnSpPr/>
            <p:nvPr/>
          </p:nvCxnSpPr>
          <p:spPr>
            <a:xfrm flipH="1" flipV="1">
              <a:off x="8585614" y="2304872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8E74CE-492E-8FEF-800A-496517B6D367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8430131" y="2174652"/>
            <a:ext cx="25249" cy="2826642"/>
          </a:xfrm>
          <a:prstGeom prst="straightConnector1">
            <a:avLst/>
          </a:prstGeom>
          <a:ln w="25400"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4934B6-48CB-5B8C-F3E2-B3A0DC45A17E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8499590" y="2295982"/>
            <a:ext cx="25249" cy="2826642"/>
          </a:xfrm>
          <a:prstGeom prst="straightConnector1">
            <a:avLst/>
          </a:prstGeom>
          <a:ln w="25400"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512F3BD-7252-A198-5CDD-9B00E208051B}"/>
              </a:ext>
            </a:extLst>
          </p:cNvPr>
          <p:cNvGrpSpPr/>
          <p:nvPr/>
        </p:nvGrpSpPr>
        <p:grpSpPr>
          <a:xfrm rot="18000000">
            <a:off x="8466267" y="2275607"/>
            <a:ext cx="165054" cy="2827154"/>
            <a:chOff x="8445809" y="2304360"/>
            <a:chExt cx="165054" cy="2827154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DFB9427-2087-92FE-C45D-E0068DD5E12A}"/>
                </a:ext>
              </a:extLst>
            </p:cNvPr>
            <p:cNvCxnSpPr/>
            <p:nvPr/>
          </p:nvCxnSpPr>
          <p:spPr>
            <a:xfrm flipH="1" flipV="1">
              <a:off x="8445809" y="2304360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A108860-D09F-5BC2-E63B-72AD11C8A847}"/>
                </a:ext>
              </a:extLst>
            </p:cNvPr>
            <p:cNvCxnSpPr/>
            <p:nvPr/>
          </p:nvCxnSpPr>
          <p:spPr>
            <a:xfrm flipH="1" flipV="1">
              <a:off x="8585614" y="2304872"/>
              <a:ext cx="25249" cy="2826642"/>
            </a:xfrm>
            <a:prstGeom prst="straightConnector1">
              <a:avLst/>
            </a:prstGeom>
            <a:ln w="25400">
              <a:solidFill>
                <a:schemeClr val="tx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1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0">
            <a:extLst>
              <a:ext uri="{FF2B5EF4-FFF2-40B4-BE49-F238E27FC236}">
                <a16:creationId xmlns:a16="http://schemas.microsoft.com/office/drawing/2014/main" id="{D9D29586-43FA-4708-BF50-A27B8646B112}"/>
              </a:ext>
            </a:extLst>
          </p:cNvPr>
          <p:cNvSpPr/>
          <p:nvPr/>
        </p:nvSpPr>
        <p:spPr>
          <a:xfrm rot="10800000">
            <a:off x="6852696" y="392"/>
            <a:ext cx="5359811" cy="6867547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2090342 w 4826000"/>
              <a:gd name="connsiteY3" fmla="*/ 3155180 h 3159760"/>
              <a:gd name="connsiteX4" fmla="*/ 0 w 4826000"/>
              <a:gd name="connsiteY4" fmla="*/ 0 h 3159760"/>
              <a:gd name="connsiteX0" fmla="*/ 0 w 2934982"/>
              <a:gd name="connsiteY0" fmla="*/ 59535 h 3159760"/>
              <a:gd name="connsiteX1" fmla="*/ 1273239 w 2934982"/>
              <a:gd name="connsiteY1" fmla="*/ 0 h 3159760"/>
              <a:gd name="connsiteX2" fmla="*/ 2934982 w 2934982"/>
              <a:gd name="connsiteY2" fmla="*/ 3159760 h 3159760"/>
              <a:gd name="connsiteX3" fmla="*/ 199324 w 2934982"/>
              <a:gd name="connsiteY3" fmla="*/ 3155180 h 3159760"/>
              <a:gd name="connsiteX4" fmla="*/ 0 w 2934982"/>
              <a:gd name="connsiteY4" fmla="*/ 59535 h 3159760"/>
              <a:gd name="connsiteX0" fmla="*/ 0 w 2750991"/>
              <a:gd name="connsiteY0" fmla="*/ 0 h 3164340"/>
              <a:gd name="connsiteX1" fmla="*/ 1089248 w 2750991"/>
              <a:gd name="connsiteY1" fmla="*/ 4580 h 3164340"/>
              <a:gd name="connsiteX2" fmla="*/ 2750991 w 2750991"/>
              <a:gd name="connsiteY2" fmla="*/ 3164340 h 3164340"/>
              <a:gd name="connsiteX3" fmla="*/ 15333 w 2750991"/>
              <a:gd name="connsiteY3" fmla="*/ 3159760 h 3164340"/>
              <a:gd name="connsiteX4" fmla="*/ 0 w 2750991"/>
              <a:gd name="connsiteY4" fmla="*/ 0 h 3164340"/>
              <a:gd name="connsiteX0" fmla="*/ 0 w 2750991"/>
              <a:gd name="connsiteY0" fmla="*/ 0 h 3164340"/>
              <a:gd name="connsiteX1" fmla="*/ 1089248 w 2750991"/>
              <a:gd name="connsiteY1" fmla="*/ 4580 h 3164340"/>
              <a:gd name="connsiteX2" fmla="*/ 2750991 w 2750991"/>
              <a:gd name="connsiteY2" fmla="*/ 3164340 h 3164340"/>
              <a:gd name="connsiteX3" fmla="*/ 219767 w 2750991"/>
              <a:gd name="connsiteY3" fmla="*/ 2967415 h 3164340"/>
              <a:gd name="connsiteX4" fmla="*/ 0 w 2750991"/>
              <a:gd name="connsiteY4" fmla="*/ 0 h 3164340"/>
              <a:gd name="connsiteX0" fmla="*/ 5110 w 2756101"/>
              <a:gd name="connsiteY0" fmla="*/ 0 h 3164340"/>
              <a:gd name="connsiteX1" fmla="*/ 1094358 w 2756101"/>
              <a:gd name="connsiteY1" fmla="*/ 4580 h 3164340"/>
              <a:gd name="connsiteX2" fmla="*/ 2756101 w 2756101"/>
              <a:gd name="connsiteY2" fmla="*/ 3164340 h 3164340"/>
              <a:gd name="connsiteX3" fmla="*/ 0 w 2756101"/>
              <a:gd name="connsiteY3" fmla="*/ 3164339 h 3164340"/>
              <a:gd name="connsiteX4" fmla="*/ 5110 w 2756101"/>
              <a:gd name="connsiteY4" fmla="*/ 0 h 316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101" h="3164340">
                <a:moveTo>
                  <a:pt x="5110" y="0"/>
                </a:moveTo>
                <a:lnTo>
                  <a:pt x="1094358" y="4580"/>
                </a:lnTo>
                <a:lnTo>
                  <a:pt x="2756101" y="3164340"/>
                </a:lnTo>
                <a:lnTo>
                  <a:pt x="0" y="3164339"/>
                </a:lnTo>
                <a:cubicBezTo>
                  <a:pt x="1703" y="2109559"/>
                  <a:pt x="3407" y="1054780"/>
                  <a:pt x="51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330200" dir="46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FDF8D362-3C57-4A1D-8697-5C8D292AEAD1}"/>
              </a:ext>
            </a:extLst>
          </p:cNvPr>
          <p:cNvSpPr/>
          <p:nvPr/>
        </p:nvSpPr>
        <p:spPr>
          <a:xfrm>
            <a:off x="-1" y="0"/>
            <a:ext cx="9386889" cy="6858870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0" h="3159760">
                <a:moveTo>
                  <a:pt x="0" y="0"/>
                </a:moveTo>
                <a:lnTo>
                  <a:pt x="3164257" y="0"/>
                </a:lnTo>
                <a:lnTo>
                  <a:pt x="4826000" y="3159760"/>
                </a:lnTo>
                <a:lnTo>
                  <a:pt x="0" y="315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8" r="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id="{610F8D7D-8B0B-41B9-A9BB-EB7FDDCF9D0A}"/>
              </a:ext>
            </a:extLst>
          </p:cNvPr>
          <p:cNvSpPr/>
          <p:nvPr/>
        </p:nvSpPr>
        <p:spPr>
          <a:xfrm>
            <a:off x="-5846" y="1883254"/>
            <a:ext cx="8840927" cy="2342136"/>
          </a:xfrm>
          <a:custGeom>
            <a:avLst/>
            <a:gdLst>
              <a:gd name="connsiteX0" fmla="*/ 0 w 4826000"/>
              <a:gd name="connsiteY0" fmla="*/ 0 h 3159760"/>
              <a:gd name="connsiteX1" fmla="*/ 2580640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818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4826000"/>
              <a:gd name="connsiteY0" fmla="*/ 0 h 3159760"/>
              <a:gd name="connsiteX1" fmla="*/ 3164257 w 4826000"/>
              <a:gd name="connsiteY1" fmla="*/ 0 h 3159760"/>
              <a:gd name="connsiteX2" fmla="*/ 4826000 w 4826000"/>
              <a:gd name="connsiteY2" fmla="*/ 3159760 h 3159760"/>
              <a:gd name="connsiteX3" fmla="*/ 0 w 4826000"/>
              <a:gd name="connsiteY3" fmla="*/ 3159760 h 3159760"/>
              <a:gd name="connsiteX4" fmla="*/ 0 w 4826000"/>
              <a:gd name="connsiteY4" fmla="*/ 0 h 3159760"/>
              <a:gd name="connsiteX0" fmla="*/ 0 w 13587072"/>
              <a:gd name="connsiteY0" fmla="*/ 0 h 3199110"/>
              <a:gd name="connsiteX1" fmla="*/ 11925329 w 13587072"/>
              <a:gd name="connsiteY1" fmla="*/ 39350 h 3199110"/>
              <a:gd name="connsiteX2" fmla="*/ 13587072 w 13587072"/>
              <a:gd name="connsiteY2" fmla="*/ 3199110 h 3199110"/>
              <a:gd name="connsiteX3" fmla="*/ 8761072 w 13587072"/>
              <a:gd name="connsiteY3" fmla="*/ 3199110 h 3199110"/>
              <a:gd name="connsiteX4" fmla="*/ 0 w 13587072"/>
              <a:gd name="connsiteY4" fmla="*/ 0 h 3199110"/>
              <a:gd name="connsiteX0" fmla="*/ 0 w 13587072"/>
              <a:gd name="connsiteY0" fmla="*/ 0 h 3277811"/>
              <a:gd name="connsiteX1" fmla="*/ 11925329 w 13587072"/>
              <a:gd name="connsiteY1" fmla="*/ 39350 h 3277811"/>
              <a:gd name="connsiteX2" fmla="*/ 13587072 w 13587072"/>
              <a:gd name="connsiteY2" fmla="*/ 3199110 h 3277811"/>
              <a:gd name="connsiteX3" fmla="*/ 0 w 13587072"/>
              <a:gd name="connsiteY3" fmla="*/ 3277811 h 3277811"/>
              <a:gd name="connsiteX4" fmla="*/ 0 w 13587072"/>
              <a:gd name="connsiteY4" fmla="*/ 0 h 3277811"/>
              <a:gd name="connsiteX0" fmla="*/ 0 w 13587072"/>
              <a:gd name="connsiteY0" fmla="*/ 0 h 3256824"/>
              <a:gd name="connsiteX1" fmla="*/ 11925329 w 13587072"/>
              <a:gd name="connsiteY1" fmla="*/ 39350 h 3256824"/>
              <a:gd name="connsiteX2" fmla="*/ 13587072 w 13587072"/>
              <a:gd name="connsiteY2" fmla="*/ 3199110 h 3256824"/>
              <a:gd name="connsiteX3" fmla="*/ 0 w 13587072"/>
              <a:gd name="connsiteY3" fmla="*/ 3256824 h 3256824"/>
              <a:gd name="connsiteX4" fmla="*/ 0 w 13587072"/>
              <a:gd name="connsiteY4" fmla="*/ 0 h 3256824"/>
              <a:gd name="connsiteX0" fmla="*/ 0 w 13587072"/>
              <a:gd name="connsiteY0" fmla="*/ 0 h 3225344"/>
              <a:gd name="connsiteX1" fmla="*/ 11925329 w 13587072"/>
              <a:gd name="connsiteY1" fmla="*/ 7870 h 3225344"/>
              <a:gd name="connsiteX2" fmla="*/ 13587072 w 13587072"/>
              <a:gd name="connsiteY2" fmla="*/ 3167630 h 3225344"/>
              <a:gd name="connsiteX3" fmla="*/ 0 w 13587072"/>
              <a:gd name="connsiteY3" fmla="*/ 3225344 h 3225344"/>
              <a:gd name="connsiteX4" fmla="*/ 0 w 13587072"/>
              <a:gd name="connsiteY4" fmla="*/ 0 h 322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7072" h="3225344">
                <a:moveTo>
                  <a:pt x="0" y="0"/>
                </a:moveTo>
                <a:lnTo>
                  <a:pt x="11925329" y="7870"/>
                </a:lnTo>
                <a:lnTo>
                  <a:pt x="13587072" y="3167630"/>
                </a:lnTo>
                <a:lnTo>
                  <a:pt x="0" y="32253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Quire Sans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3FD748-FB6F-4FBE-BA6B-A4DE050276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6888" y="547742"/>
            <a:ext cx="2061080" cy="793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322491-DDA6-4712-897C-E6F1F087FA80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78521">
            <a:off x="4850396" y="3406661"/>
            <a:ext cx="7646279" cy="45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C7B438-8309-4F09-A6AC-9877CD39942A}"/>
              </a:ext>
            </a:extLst>
          </p:cNvPr>
          <p:cNvSpPr txBox="1"/>
          <p:nvPr/>
        </p:nvSpPr>
        <p:spPr>
          <a:xfrm>
            <a:off x="62749" y="3675009"/>
            <a:ext cx="798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ea typeface="Gill Sans MT Condensed" charset="0"/>
                <a:cs typeface="Gill Sans MT Condensed" charset="0"/>
              </a:rPr>
              <a:t>Exceptional Service In The National Interest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322BDA-91B2-41CD-8714-63BD6920BFA3}"/>
              </a:ext>
            </a:extLst>
          </p:cNvPr>
          <p:cNvSpPr txBox="1"/>
          <p:nvPr/>
        </p:nvSpPr>
        <p:spPr>
          <a:xfrm>
            <a:off x="3056129" y="2721114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re Sans" panose="020B0502040204020203" pitchFamily="34" charset="0"/>
              </a:rPr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37344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8328F-67E4-47E1-8897-F4A3FF76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0AAA1-74AB-4D33-AC29-CF44D6961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3F2AF0-91C5-4F94-A615-14B800A8AC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10"/>
            <a:ext cx="11049000" cy="3107728"/>
          </a:xfrm>
        </p:spPr>
        <p:txBody>
          <a:bodyPr/>
          <a:lstStyle/>
          <a:p>
            <a:r>
              <a:rPr lang="en-US" dirty="0"/>
              <a:t>We are always looking for new staff and new collaborations…</a:t>
            </a:r>
          </a:p>
          <a:p>
            <a:pPr lvl="1"/>
            <a:r>
              <a:rPr lang="en-US" dirty="0"/>
              <a:t>Design challenges in the post-</a:t>
            </a:r>
            <a:r>
              <a:rPr lang="en-US" dirty="0" err="1"/>
              <a:t>exascale</a:t>
            </a:r>
            <a:r>
              <a:rPr lang="en-US" dirty="0"/>
              <a:t> era requires that we draw from a diverse pool of talent across multiple disciplines!</a:t>
            </a:r>
          </a:p>
          <a:p>
            <a:endParaRPr lang="en-US" dirty="0"/>
          </a:p>
          <a:p>
            <a:r>
              <a:rPr lang="en-US" dirty="0"/>
              <a:t>If you’re interested, check out </a:t>
            </a:r>
            <a:r>
              <a:rPr lang="en-US" dirty="0">
                <a:hlinkClick r:id="rId2"/>
              </a:rPr>
              <a:t>https://www.sandia.gov/careers/career-possibilities/career-opportunities/computer-science/</a:t>
            </a:r>
            <a:r>
              <a:rPr lang="en-US" dirty="0"/>
              <a:t>,  or contact Clay at </a:t>
            </a:r>
            <a:r>
              <a:rPr lang="en-US" dirty="0">
                <a:hlinkClick r:id="rId3"/>
              </a:rPr>
              <a:t>chughes@sandia.gov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5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5E03-75A6-EC47-BE8C-ED34CD55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D1DF-AF80-2949-B29A-3D7855019C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E9C7-FFB9-7D4C-B155-1D18AAEA83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Core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The backbone of simulation</a:t>
            </a:r>
          </a:p>
          <a:p>
            <a:pPr lvl="1"/>
            <a:r>
              <a:rPr lang="en-US" dirty="0"/>
              <a:t>Provides utilities and interfaces for simulation components (models)</a:t>
            </a:r>
          </a:p>
          <a:p>
            <a:pPr lvl="2"/>
            <a:r>
              <a:rPr lang="en-US" dirty="0"/>
              <a:t>Clocks, event exchange, statistics and parameter management, parallelism support, etc.</a:t>
            </a:r>
          </a:p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Libraries of components that perform the actual simulation</a:t>
            </a:r>
          </a:p>
          <a:p>
            <a:pPr lvl="1"/>
            <a:r>
              <a:rPr lang="en-US" dirty="0"/>
              <a:t>Elements include processors, memory, network, etc.</a:t>
            </a:r>
          </a:p>
          <a:p>
            <a:pPr lvl="2"/>
            <a:r>
              <a:rPr lang="en-US" dirty="0"/>
              <a:t>Includes many existing simulators: DRAMSim2, Spike, </a:t>
            </a:r>
            <a:r>
              <a:rPr lang="en-US" dirty="0" err="1"/>
              <a:t>HMCSim</a:t>
            </a:r>
            <a:r>
              <a:rPr lang="en-US" dirty="0"/>
              <a:t>, </a:t>
            </a:r>
            <a:r>
              <a:rPr lang="en-US" dirty="0" err="1"/>
              <a:t>Ramulator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C6A2F-EAF8-394B-A050-393A0E0907B0}"/>
              </a:ext>
            </a:extLst>
          </p:cNvPr>
          <p:cNvGrpSpPr/>
          <p:nvPr/>
        </p:nvGrpSpPr>
        <p:grpSpPr>
          <a:xfrm>
            <a:off x="2806683" y="4533720"/>
            <a:ext cx="3279623" cy="1937667"/>
            <a:chOff x="6609725" y="5014614"/>
            <a:chExt cx="1951259" cy="11839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51FBA3-20BF-604A-A2FD-D2203DF211F5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18DA4-0A11-E546-8DC9-4E265A4E6D8E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ED55CF-2C84-9E44-AB82-4C5EB7EEE76C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66CE16-206D-EE4B-A7CF-BCED5D8CD2D6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602F1A-A746-F040-A193-13086040784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EC2041-46A1-AC44-8774-FDF31F5C11B8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CFC1BA-F165-BC45-A6F9-4B79A2B54AF0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79987FB-BC92-4E47-B770-1E0441FE561A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E311-DEFB-D741-B2DB-6F15C2B1A25C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10939E-D443-F7CA-90DA-A6C8460B8975}"/>
              </a:ext>
            </a:extLst>
          </p:cNvPr>
          <p:cNvGrpSpPr/>
          <p:nvPr/>
        </p:nvGrpSpPr>
        <p:grpSpPr>
          <a:xfrm>
            <a:off x="6263649" y="4519191"/>
            <a:ext cx="3279623" cy="1937667"/>
            <a:chOff x="6609725" y="5014614"/>
            <a:chExt cx="1951259" cy="11839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FECFB9-12B8-E57F-B89D-81190FC7EDE4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682ABAD-16FC-48A2-FCAA-1AFA58A4923B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9F9816C-EC73-CAE0-A966-920080686866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Links, Clocks, etc.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FC8AD2-1C92-74A7-C4EA-BE870E3D55AB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7012317-9C75-40B0-0982-920F5A5AEB3C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Processor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85D4AF6-9717-495E-46CD-F83BF7C5A2B1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Cache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2E846E3-40C5-B1E2-6724-7C30565BCB96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DRAM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9E3D06C-F63F-000F-F5F1-C6287B68B9E8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err="1">
                  <a:solidFill>
                    <a:schemeClr val="tx1"/>
                  </a:solidFill>
                </a:rPr>
                <a:t>NoC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F7C3EC-2275-6198-694F-F87A982BBB3E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64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7369175" y="6486525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0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Simple Node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the components to create a simple node</a:t>
            </a:r>
          </a:p>
          <a:p>
            <a:pPr lvl="1"/>
            <a:r>
              <a:rPr lang="en-US" dirty="0"/>
              <a:t>Each PE has a Miranda generator and an L1</a:t>
            </a:r>
          </a:p>
          <a:p>
            <a:pPr lvl="1"/>
            <a:r>
              <a:rPr lang="en-US" dirty="0"/>
              <a:t>The two memory nodes should use </a:t>
            </a:r>
            <a:r>
              <a:rPr lang="en-US" dirty="0" err="1"/>
              <a:t>timingDRAM</a:t>
            </a:r>
            <a:endParaRPr lang="en-US" dirty="0"/>
          </a:p>
          <a:p>
            <a:pPr lvl="1"/>
            <a:r>
              <a:rPr lang="en-US" dirty="0"/>
              <a:t>How should you connect everything?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8" y="407859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914937"/>
            <a:ext cx="4048296" cy="40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Juno: </a:t>
            </a:r>
            <a:r>
              <a:rPr lang="en-US" dirty="0">
                <a:solidFill>
                  <a:schemeClr val="tx1"/>
                </a:solidFill>
              </a:rPr>
              <a:t>Simple instruction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Executes a program written in simple “assembly”</a:t>
            </a:r>
          </a:p>
          <a:p>
            <a:pPr lvl="1"/>
            <a:r>
              <a:rPr lang="en-US" dirty="0"/>
              <a:t>32-bit wide instructions with 8 bit op codes</a:t>
            </a:r>
          </a:p>
          <a:p>
            <a:pPr lvl="1"/>
            <a:r>
              <a:rPr lang="en-US" dirty="0"/>
              <a:t>64-bit integer operations </a:t>
            </a:r>
          </a:p>
          <a:p>
            <a:pPr lvl="2"/>
            <a:r>
              <a:rPr lang="en-US" dirty="0"/>
              <a:t>ADD, SUB, DIV, MUL,</a:t>
            </a:r>
          </a:p>
          <a:p>
            <a:pPr lvl="2"/>
            <a:r>
              <a:rPr lang="en-US" dirty="0"/>
              <a:t>AND, OR, XOR, NOT</a:t>
            </a:r>
          </a:p>
          <a:p>
            <a:pPr lvl="1"/>
            <a:r>
              <a:rPr lang="en-US" dirty="0"/>
              <a:t>Jump by register value (JGT-Zero, JLZ-Zero, J-Zero)</a:t>
            </a:r>
          </a:p>
          <a:p>
            <a:pPr lvl="2"/>
            <a:r>
              <a:rPr lang="en-US" dirty="0"/>
              <a:t>Jump up to16 bits in either direction from current PC</a:t>
            </a:r>
          </a:p>
          <a:p>
            <a:pPr lvl="1"/>
            <a:r>
              <a:rPr lang="en-US" dirty="0"/>
              <a:t>Up to 253 user registers</a:t>
            </a:r>
          </a:p>
          <a:p>
            <a:pPr lvl="2"/>
            <a:r>
              <a:rPr lang="en-US" dirty="0"/>
              <a:t>r0 = PC</a:t>
            </a:r>
          </a:p>
          <a:p>
            <a:pPr lvl="2"/>
            <a:r>
              <a:rPr lang="en-US" dirty="0"/>
              <a:t>r1 = data start register</a:t>
            </a:r>
          </a:p>
        </p:txBody>
      </p:sp>
      <p:sp>
        <p:nvSpPr>
          <p:cNvPr id="6" name="Shape 181">
            <a:extLst>
              <a:ext uri="{FF2B5EF4-FFF2-40B4-BE49-F238E27FC236}">
                <a16:creationId xmlns:a16="http://schemas.microsoft.com/office/drawing/2014/main" id="{ACFD13AF-FCBB-A74A-827A-FCE727FAA68E}"/>
              </a:ext>
            </a:extLst>
          </p:cNvPr>
          <p:cNvSpPr/>
          <p:nvPr/>
        </p:nvSpPr>
        <p:spPr>
          <a:xfrm>
            <a:off x="8982579" y="1132499"/>
            <a:ext cx="2290083" cy="808373"/>
          </a:xfrm>
          <a:prstGeom prst="roundRect">
            <a:avLst>
              <a:gd name="adj" fmla="val 235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Memory</a:t>
            </a:r>
            <a:endParaRPr dirty="0"/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8A6077CE-9072-2C45-A1E1-8472E67A250B}"/>
              </a:ext>
            </a:extLst>
          </p:cNvPr>
          <p:cNvSpPr/>
          <p:nvPr/>
        </p:nvSpPr>
        <p:spPr>
          <a:xfrm>
            <a:off x="8438040" y="2432326"/>
            <a:ext cx="3200400" cy="4019107"/>
          </a:xfrm>
          <a:prstGeom prst="roundRect">
            <a:avLst>
              <a:gd name="adj" fmla="val 11856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Juno</a:t>
            </a:r>
            <a:endParaRPr dirty="0"/>
          </a:p>
        </p:txBody>
      </p:sp>
      <p:sp>
        <p:nvSpPr>
          <p:cNvPr id="8" name="Shape 182">
            <a:extLst>
              <a:ext uri="{FF2B5EF4-FFF2-40B4-BE49-F238E27FC236}">
                <a16:creationId xmlns:a16="http://schemas.microsoft.com/office/drawing/2014/main" id="{360B6301-FA6F-DD4A-AFE4-470ECA5FD980}"/>
              </a:ext>
            </a:extLst>
          </p:cNvPr>
          <p:cNvSpPr/>
          <p:nvPr/>
        </p:nvSpPr>
        <p:spPr>
          <a:xfrm rot="16200000">
            <a:off x="9841683" y="199283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solidFill>
            <a:srgbClr val="C00000"/>
          </a:soli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C54CA90C-4AC9-F747-B865-1329A017ED57}"/>
              </a:ext>
            </a:extLst>
          </p:cNvPr>
          <p:cNvSpPr/>
          <p:nvPr/>
        </p:nvSpPr>
        <p:spPr>
          <a:xfrm>
            <a:off x="8982579" y="4114085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Instruction Manager</a:t>
            </a:r>
            <a:endParaRPr dirty="0"/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850EE68E-2CB4-2444-A150-F7641BB72D5B}"/>
              </a:ext>
            </a:extLst>
          </p:cNvPr>
          <p:cNvSpPr/>
          <p:nvPr/>
        </p:nvSpPr>
        <p:spPr>
          <a:xfrm>
            <a:off x="9019147" y="2946233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Load/Store Unit</a:t>
            </a:r>
            <a:endParaRPr dirty="0"/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3BD876AE-76B1-564D-8509-6CF78FAE886E}"/>
              </a:ext>
            </a:extLst>
          </p:cNvPr>
          <p:cNvSpPr/>
          <p:nvPr/>
        </p:nvSpPr>
        <p:spPr>
          <a:xfrm rot="16200000">
            <a:off x="9805114" y="3650588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0205D4F2-FB99-8847-A162-18AE6409CBC2}"/>
              </a:ext>
            </a:extLst>
          </p:cNvPr>
          <p:cNvSpPr/>
          <p:nvPr/>
        </p:nvSpPr>
        <p:spPr>
          <a:xfrm rot="16200000">
            <a:off x="9792514" y="480218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1">
            <a:extLst>
              <a:ext uri="{FF2B5EF4-FFF2-40B4-BE49-F238E27FC236}">
                <a16:creationId xmlns:a16="http://schemas.microsoft.com/office/drawing/2014/main" id="{748943BF-61EF-F84D-87EF-1D279A1BB9D4}"/>
              </a:ext>
            </a:extLst>
          </p:cNvPr>
          <p:cNvSpPr/>
          <p:nvPr/>
        </p:nvSpPr>
        <p:spPr>
          <a:xfrm>
            <a:off x="8928419" y="5265057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Register File</a:t>
            </a:r>
            <a:endParaRPr dirty="0"/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7894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362ECC-A53E-7C45-8C26-69FF3DD5E9F7}"/>
              </a:ext>
            </a:extLst>
          </p:cNvPr>
          <p:cNvGrpSpPr/>
          <p:nvPr/>
        </p:nvGrpSpPr>
        <p:grpSpPr>
          <a:xfrm>
            <a:off x="3174460" y="3820846"/>
            <a:ext cx="5150775" cy="2614124"/>
            <a:chOff x="3835398" y="1271081"/>
            <a:chExt cx="5150774" cy="26141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D945AB-970D-6F4F-A947-80A39DCC9160}"/>
                </a:ext>
              </a:extLst>
            </p:cNvPr>
            <p:cNvSpPr/>
            <p:nvPr/>
          </p:nvSpPr>
          <p:spPr>
            <a:xfrm>
              <a:off x="3835398" y="1288012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2E0C5-9590-E74C-A810-49D4A6754E56}"/>
                </a:ext>
              </a:extLst>
            </p:cNvPr>
            <p:cNvSpPr/>
            <p:nvPr/>
          </p:nvSpPr>
          <p:spPr>
            <a:xfrm>
              <a:off x="5889577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69C6F-9310-7D49-AC8D-533A968030F2}"/>
                </a:ext>
              </a:extLst>
            </p:cNvPr>
            <p:cNvSpPr/>
            <p:nvPr/>
          </p:nvSpPr>
          <p:spPr>
            <a:xfrm>
              <a:off x="3835399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C3F14-C608-4746-A44B-93E154B8A7DA}"/>
                </a:ext>
              </a:extLst>
            </p:cNvPr>
            <p:cNvSpPr/>
            <p:nvPr/>
          </p:nvSpPr>
          <p:spPr>
            <a:xfrm>
              <a:off x="5889577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BAEB2-5B2A-214C-AC35-FD3DF486E4C7}"/>
                </a:ext>
              </a:extLst>
            </p:cNvPr>
            <p:cNvSpPr/>
            <p:nvPr/>
          </p:nvSpPr>
          <p:spPr>
            <a:xfrm>
              <a:off x="7943756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E2715A-EC63-5042-9701-30FD3CF1C025}"/>
                </a:ext>
              </a:extLst>
            </p:cNvPr>
            <p:cNvSpPr/>
            <p:nvPr/>
          </p:nvSpPr>
          <p:spPr>
            <a:xfrm>
              <a:off x="7943756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78AFF19F-80BE-4F44-8730-C9A320CB66D8}"/>
                </a:ext>
              </a:extLst>
            </p:cNvPr>
            <p:cNvSpPr/>
            <p:nvPr/>
          </p:nvSpPr>
          <p:spPr>
            <a:xfrm>
              <a:off x="4877815" y="128801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8123AC77-54FE-1949-B374-4C624E81593F}"/>
                </a:ext>
              </a:extLst>
            </p:cNvPr>
            <p:cNvSpPr/>
            <p:nvPr/>
          </p:nvSpPr>
          <p:spPr>
            <a:xfrm>
              <a:off x="6943644" y="127108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7" name="Left-Right Arrow 16">
              <a:extLst>
                <a:ext uri="{FF2B5EF4-FFF2-40B4-BE49-F238E27FC236}">
                  <a16:creationId xmlns:a16="http://schemas.microsoft.com/office/drawing/2014/main" id="{ABA930F9-2D30-4B44-AEAA-1687861DE3B9}"/>
                </a:ext>
              </a:extLst>
            </p:cNvPr>
            <p:cNvSpPr/>
            <p:nvPr/>
          </p:nvSpPr>
          <p:spPr>
            <a:xfrm>
              <a:off x="6931993" y="313539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ECD10DF1-97A5-8D46-965D-0DE49D33CE1C}"/>
                </a:ext>
              </a:extLst>
            </p:cNvPr>
            <p:cNvSpPr/>
            <p:nvPr/>
          </p:nvSpPr>
          <p:spPr>
            <a:xfrm>
              <a:off x="4877814" y="308293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20B39E5E-930E-7F4D-99DC-06C5B1EC8FEE}"/>
                </a:ext>
              </a:extLst>
            </p:cNvPr>
            <p:cNvSpPr/>
            <p:nvPr/>
          </p:nvSpPr>
          <p:spPr>
            <a:xfrm rot="16200000">
              <a:off x="7943755" y="219717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4ns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46AEA-55D4-B54A-A1D6-6801CDB65B98}"/>
              </a:ext>
            </a:extLst>
          </p:cNvPr>
          <p:cNvSpPr/>
          <p:nvPr/>
        </p:nvSpPr>
        <p:spPr>
          <a:xfrm>
            <a:off x="5182462" y="4514644"/>
            <a:ext cx="1262252" cy="371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A58CEF-5BB6-164F-81D3-A135899469D2}"/>
              </a:ext>
            </a:extLst>
          </p:cNvPr>
          <p:cNvSpPr/>
          <p:nvPr/>
        </p:nvSpPr>
        <p:spPr>
          <a:xfrm>
            <a:off x="3367120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Load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3FEB3FB-1916-F44B-8875-7FDCFD45B2B5}"/>
              </a:ext>
            </a:extLst>
          </p:cNvPr>
          <p:cNvSpPr/>
          <p:nvPr/>
        </p:nvSpPr>
        <p:spPr>
          <a:xfrm>
            <a:off x="5109313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8587187" y="4472182"/>
            <a:ext cx="36048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</p:spTree>
    <p:extLst>
      <p:ext uri="{BB962C8B-B14F-4D97-AF65-F5344CB8AC3E}">
        <p14:creationId xmlns:p14="http://schemas.microsoft.com/office/powerpoint/2010/main" val="5146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14297 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022E-16 L -0.14297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L2 and memory controller</a:t>
            </a:r>
          </a:p>
          <a:p>
            <a:pPr lvl="1"/>
            <a:r>
              <a:rPr lang="en-US" dirty="0"/>
              <a:t>Think carefully about how addressing should will work…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9757" y="441104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5" cy="4214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5037" y="2821741"/>
            <a:ext cx="631263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Can you still use a bus?</a:t>
            </a:r>
          </a:p>
          <a:p>
            <a:r>
              <a:rPr lang="en-US" dirty="0">
                <a:latin typeface="Consolas"/>
                <a:cs typeface="Consolas"/>
              </a:rPr>
              <a:t>Can the talk directly to the memory controller?</a:t>
            </a:r>
          </a:p>
        </p:txBody>
      </p:sp>
    </p:spTree>
    <p:extLst>
      <p:ext uri="{BB962C8B-B14F-4D97-AF65-F5344CB8AC3E}">
        <p14:creationId xmlns:p14="http://schemas.microsoft.com/office/powerpoint/2010/main" val="15268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Swap the bus component for the shogun component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directory controllers before the memory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57" y="1507954"/>
            <a:ext cx="3644053" cy="5160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9570" y="1440218"/>
            <a:ext cx="6312630" cy="2031325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shogun.ShogunXBar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shogun_xbar.addParams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"clock" : "1.0GHz",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port_count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 : 4,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"verbose" : 0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})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5703" y="3980252"/>
            <a:ext cx="6346497" cy="2862322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_" +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cache_id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),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memHierarchy.DirectoryController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coherence_protocol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"MESI",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entry_cache_size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"32768",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addr_range_end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endAddr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addr_range_start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startAddr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"256B",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interleave_step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numLLC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* 256) + "B",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"group" : 3,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dc_linkctrl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linkcontrol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shogun.ShogunNIC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29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D0AD-CAA4-D481-E25B-6BDBBBB1467D}"/>
              </a:ext>
            </a:extLst>
          </p:cNvPr>
          <p:cNvSpPr txBox="1"/>
          <p:nvPr/>
        </p:nvSpPr>
        <p:spPr>
          <a:xfrm>
            <a:off x="4711700" y="2870200"/>
            <a:ext cx="2362200" cy="9398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Slide Left Blank</a:t>
            </a:r>
          </a:p>
        </p:txBody>
      </p:sp>
    </p:spTree>
    <p:extLst>
      <p:ext uri="{BB962C8B-B14F-4D97-AF65-F5344CB8AC3E}">
        <p14:creationId xmlns:p14="http://schemas.microsoft.com/office/powerpoint/2010/main" val="35841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879224" cy="4910091"/>
          </a:xfrm>
        </p:spPr>
        <p:txBody>
          <a:bodyPr>
            <a:normAutofit/>
          </a:bodyPr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</a:t>
            </a:r>
          </a:p>
          <a:p>
            <a:r>
              <a:rPr lang="en-US" dirty="0"/>
              <a:t>Components are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553021" y="5332614"/>
            <a:ext cx="52905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05D3A2-D37D-75A9-76E8-62DC52E5C5FC}"/>
              </a:ext>
            </a:extLst>
          </p:cNvPr>
          <p:cNvGrpSpPr/>
          <p:nvPr/>
        </p:nvGrpSpPr>
        <p:grpSpPr>
          <a:xfrm>
            <a:off x="7783810" y="1109709"/>
            <a:ext cx="2698195" cy="3466936"/>
            <a:chOff x="7893605" y="648645"/>
            <a:chExt cx="2698195" cy="34669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9D1D65-EF9C-A896-FB3D-B6C8EC7428C4}"/>
                </a:ext>
              </a:extLst>
            </p:cNvPr>
            <p:cNvSpPr/>
            <p:nvPr/>
          </p:nvSpPr>
          <p:spPr>
            <a:xfrm>
              <a:off x="7893605" y="648646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DA81CB-ED7C-36DE-8C76-E20DF2BA5EB1}"/>
                </a:ext>
              </a:extLst>
            </p:cNvPr>
            <p:cNvSpPr/>
            <p:nvPr/>
          </p:nvSpPr>
          <p:spPr>
            <a:xfrm>
              <a:off x="9549384" y="648645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9D17C0-7EE0-A443-AECA-7BA35D9E2D13}"/>
                </a:ext>
              </a:extLst>
            </p:cNvPr>
            <p:cNvSpPr/>
            <p:nvPr/>
          </p:nvSpPr>
          <p:spPr>
            <a:xfrm>
              <a:off x="7893605" y="2010117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8C62F5-F7BB-AF97-26AF-086709363896}"/>
                </a:ext>
              </a:extLst>
            </p:cNvPr>
            <p:cNvSpPr/>
            <p:nvPr/>
          </p:nvSpPr>
          <p:spPr>
            <a:xfrm>
              <a:off x="9549384" y="2010117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3EB7AE-799D-7E7E-15BE-03E486F8B445}"/>
                </a:ext>
              </a:extLst>
            </p:cNvPr>
            <p:cNvSpPr/>
            <p:nvPr/>
          </p:nvSpPr>
          <p:spPr>
            <a:xfrm>
              <a:off x="7893605" y="3371590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 err="1"/>
                <a:t>NoC</a:t>
              </a:r>
              <a:r>
                <a:rPr lang="en-US" sz="1200" i="1" dirty="0"/>
                <a:t> Router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D78360-63C4-5015-9999-52B1482AB1C1}"/>
                </a:ext>
              </a:extLst>
            </p:cNvPr>
            <p:cNvSpPr/>
            <p:nvPr/>
          </p:nvSpPr>
          <p:spPr>
            <a:xfrm>
              <a:off x="9549384" y="3371590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 err="1"/>
                <a:t>NoC</a:t>
              </a:r>
              <a:r>
                <a:rPr lang="en-US" sz="1200" i="1" dirty="0"/>
                <a:t> Router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8325B6-1DF7-75F6-2638-A2B80591AC8B}"/>
              </a:ext>
            </a:extLst>
          </p:cNvPr>
          <p:cNvGrpSpPr/>
          <p:nvPr/>
        </p:nvGrpSpPr>
        <p:grpSpPr>
          <a:xfrm>
            <a:off x="8145647" y="1864763"/>
            <a:ext cx="1974519" cy="2479794"/>
            <a:chOff x="8255442" y="1403699"/>
            <a:chExt cx="1974519" cy="2479794"/>
          </a:xfrm>
        </p:grpSpPr>
        <p:sp>
          <p:nvSpPr>
            <p:cNvPr id="27" name="Left-Right Arrow 26">
              <a:extLst>
                <a:ext uri="{FF2B5EF4-FFF2-40B4-BE49-F238E27FC236}">
                  <a16:creationId xmlns:a16="http://schemas.microsoft.com/office/drawing/2014/main" id="{92CC2F5C-278C-75DD-1295-CF2F0C1914E0}"/>
                </a:ext>
              </a:extLst>
            </p:cNvPr>
            <p:cNvSpPr/>
            <p:nvPr/>
          </p:nvSpPr>
          <p:spPr>
            <a:xfrm rot="5400000">
              <a:off x="8117135" y="1542006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28" name="Left-Right Arrow 27">
              <a:extLst>
                <a:ext uri="{FF2B5EF4-FFF2-40B4-BE49-F238E27FC236}">
                  <a16:creationId xmlns:a16="http://schemas.microsoft.com/office/drawing/2014/main" id="{C2EC7A0A-5E9D-4F06-1B17-81BB4D73C52F}"/>
                </a:ext>
              </a:extLst>
            </p:cNvPr>
            <p:cNvSpPr/>
            <p:nvPr/>
          </p:nvSpPr>
          <p:spPr>
            <a:xfrm rot="5400000">
              <a:off x="8117136" y="2914542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29" name="Left-Right Arrow 28">
              <a:extLst>
                <a:ext uri="{FF2B5EF4-FFF2-40B4-BE49-F238E27FC236}">
                  <a16:creationId xmlns:a16="http://schemas.microsoft.com/office/drawing/2014/main" id="{69DDFDB0-2EE5-C2CF-C23C-E48BD1922646}"/>
                </a:ext>
              </a:extLst>
            </p:cNvPr>
            <p:cNvSpPr/>
            <p:nvPr/>
          </p:nvSpPr>
          <p:spPr>
            <a:xfrm rot="5400000">
              <a:off x="9772915" y="1542007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30" name="Left-Right Arrow 29">
              <a:extLst>
                <a:ext uri="{FF2B5EF4-FFF2-40B4-BE49-F238E27FC236}">
                  <a16:creationId xmlns:a16="http://schemas.microsoft.com/office/drawing/2014/main" id="{11671F5B-D2CA-5DDB-F38D-108F3599F630}"/>
                </a:ext>
              </a:extLst>
            </p:cNvPr>
            <p:cNvSpPr/>
            <p:nvPr/>
          </p:nvSpPr>
          <p:spPr>
            <a:xfrm rot="5400000">
              <a:off x="9772915" y="2892987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32982686-C08D-7638-9393-EF0169F6F7FB}"/>
                </a:ext>
              </a:extLst>
            </p:cNvPr>
            <p:cNvSpPr/>
            <p:nvPr/>
          </p:nvSpPr>
          <p:spPr>
            <a:xfrm>
              <a:off x="8936021" y="3564754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/>
                <a:t>Link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4C5CCC2-0BEF-6EC0-B4DF-7C953FD19F65}"/>
              </a:ext>
            </a:extLst>
          </p:cNvPr>
          <p:cNvSpPr/>
          <p:nvPr/>
        </p:nvSpPr>
        <p:spPr>
          <a:xfrm>
            <a:off x="10202308" y="2918068"/>
            <a:ext cx="1494392" cy="5953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E1E47D-3BB3-29FB-785C-608C90B18F7D}"/>
              </a:ext>
            </a:extLst>
          </p:cNvPr>
          <p:cNvSpPr/>
          <p:nvPr/>
        </p:nvSpPr>
        <p:spPr>
          <a:xfrm>
            <a:off x="8590776" y="1519228"/>
            <a:ext cx="595353" cy="595352"/>
          </a:xfrm>
          <a:prstGeom prst="rect">
            <a:avLst/>
          </a:prstGeom>
          <a:gradFill flip="none" rotWithShape="1">
            <a:gsLst>
              <a:gs pos="0">
                <a:srgbClr val="FF9F4A">
                  <a:tint val="66000"/>
                  <a:satMod val="160000"/>
                </a:srgbClr>
              </a:gs>
              <a:gs pos="50000">
                <a:srgbClr val="FF9F4A">
                  <a:tint val="44500"/>
                  <a:satMod val="160000"/>
                </a:srgbClr>
              </a:gs>
              <a:gs pos="100000">
                <a:srgbClr val="FF9F4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Event</a:t>
            </a:r>
          </a:p>
          <a:p>
            <a:pPr algn="ctr"/>
            <a:r>
              <a:rPr lang="en-US" sz="1200" i="1" dirty="0"/>
              <a:t>Load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E7B94-4B66-CB4B-4428-87328814549B}"/>
              </a:ext>
            </a:extLst>
          </p:cNvPr>
          <p:cNvSpPr/>
          <p:nvPr/>
        </p:nvSpPr>
        <p:spPr>
          <a:xfrm>
            <a:off x="8585417" y="2945786"/>
            <a:ext cx="602647" cy="595352"/>
          </a:xfrm>
          <a:prstGeom prst="rect">
            <a:avLst/>
          </a:prstGeom>
          <a:gradFill flip="none" rotWithShape="1">
            <a:gsLst>
              <a:gs pos="0">
                <a:srgbClr val="FF9F4A">
                  <a:tint val="66000"/>
                  <a:satMod val="160000"/>
                </a:srgbClr>
              </a:gs>
              <a:gs pos="50000">
                <a:srgbClr val="FF9F4A">
                  <a:tint val="44500"/>
                  <a:satMod val="160000"/>
                </a:srgbClr>
              </a:gs>
              <a:gs pos="100000">
                <a:srgbClr val="FF9F4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Event</a:t>
            </a:r>
          </a:p>
          <a:p>
            <a:pPr algn="ctr"/>
            <a:r>
              <a:rPr lang="en-US" sz="1200" i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6869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00143 0.2071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00013 -0.208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/>
      <p:bldP spid="34" grpId="0" animBg="1"/>
      <p:bldP spid="35" grpId="0" animBg="1"/>
      <p:bldP spid="35" grpId="1" animBg="1"/>
      <p:bldP spid="35" grpId="2" animBg="1"/>
      <p:bldP spid="36" grpId="0" animBg="1"/>
      <p:bldP spid="3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A75-2159-2340-9196-D21C75E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Code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2CF-2059-234C-9CD0-6E5E41861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77101-251F-B748-B14A-FB60335159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SST Core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SST Elements</a:t>
            </a:r>
            <a:r>
              <a:rPr lang="en-US" dirty="0"/>
              <a:t> are compiled separately</a:t>
            </a:r>
          </a:p>
          <a:p>
            <a:pPr lvl="1"/>
            <a:r>
              <a:rPr lang="en-US" dirty="0"/>
              <a:t>Element libraries </a:t>
            </a:r>
            <a:r>
              <a:rPr lang="en-US" i="1" dirty="0"/>
              <a:t>register</a:t>
            </a:r>
            <a:r>
              <a:rPr lang="en-US" dirty="0"/>
              <a:t> with the core</a:t>
            </a:r>
          </a:p>
          <a:p>
            <a:pPr lvl="1"/>
            <a:r>
              <a:rPr lang="en-US" dirty="0"/>
              <a:t>External elements (not part of SST Elements) can also be registered with the core</a:t>
            </a:r>
          </a:p>
          <a:p>
            <a:pPr lvl="2"/>
            <a:r>
              <a:rPr lang="en-US" dirty="0"/>
              <a:t>Example at </a:t>
            </a:r>
            <a:r>
              <a:rPr lang="en-US" dirty="0">
                <a:hlinkClick r:id="rId3"/>
              </a:rPr>
              <a:t>github.com/sstsimulator/sst-external-element</a:t>
            </a:r>
            <a:endParaRPr lang="en-US" dirty="0"/>
          </a:p>
          <a:p>
            <a:pPr lvl="1"/>
            <a:r>
              <a:rPr lang="en-US" dirty="0"/>
              <a:t>Core maintains a database of registered libraries</a:t>
            </a:r>
          </a:p>
          <a:p>
            <a:pPr lvl="2"/>
            <a:r>
              <a:rPr lang="en-US" dirty="0"/>
              <a:t>Can query database with </a:t>
            </a:r>
            <a:r>
              <a:rPr lang="en-US" i="1" dirty="0" err="1">
                <a:solidFill>
                  <a:schemeClr val="accent6"/>
                </a:solidFill>
              </a:rPr>
              <a:t>sst</a:t>
            </a:r>
            <a:r>
              <a:rPr lang="en-US" i="1" dirty="0">
                <a:solidFill>
                  <a:schemeClr val="accent6"/>
                </a:solidFill>
              </a:rPr>
              <a:t>-info</a:t>
            </a:r>
            <a:r>
              <a:rPr lang="en-US" dirty="0"/>
              <a:t> utility</a:t>
            </a:r>
          </a:p>
          <a:p>
            <a:r>
              <a:rPr lang="en-US" dirty="0"/>
              <a:t>Source code for core: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sst-core/src/sst/core/</a:t>
            </a:r>
          </a:p>
          <a:p>
            <a:r>
              <a:rPr lang="en-US" dirty="0"/>
              <a:t>Source code for elements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sst-elements/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/sst/elements/</a:t>
            </a:r>
          </a:p>
          <a:p>
            <a:pPr lvl="1"/>
            <a:r>
              <a:rPr lang="en-US" dirty="0"/>
              <a:t>Most elements have a tests/ directory</a:t>
            </a:r>
          </a:p>
          <a:p>
            <a:pPr lvl="2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-elements/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/elements/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SomeComponent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/tests</a:t>
            </a:r>
            <a:endParaRPr lang="en-US" b="1" dirty="0"/>
          </a:p>
          <a:p>
            <a:pPr lvl="2"/>
            <a:r>
              <a:rPr lang="en-US" dirty="0">
                <a:sym typeface="Wingdings" pitchFamily="2" charset="2"/>
              </a:rPr>
              <a:t>Often a good starting point for example configurations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433" y="21489"/>
            <a:ext cx="1464567" cy="13164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8E5377-E2DA-9048-BD74-BE50ECB727D6}"/>
              </a:ext>
            </a:extLst>
          </p:cNvPr>
          <p:cNvGrpSpPr/>
          <p:nvPr/>
        </p:nvGrpSpPr>
        <p:grpSpPr>
          <a:xfrm>
            <a:off x="8342861" y="2634448"/>
            <a:ext cx="2436187" cy="1589104"/>
            <a:chOff x="6609725" y="5014614"/>
            <a:chExt cx="1951259" cy="1183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A16A24-CF59-5D4B-8A0C-B10BC74BF7C0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D1BD58F-A877-1B4C-AB83-32EB5D3A3267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96C227-642C-0442-8A23-3C4D9EE58E90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019E26-D26B-C34D-BEB9-FFC08FB15AAC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57BF04-D063-6E47-AD25-0AC31A24D3B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75DB00-2824-764E-BC38-E310B38A0A79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FDA75A-FB10-584D-A440-95C0E57B92FD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F75331B-1715-454C-8C00-F24C6CBEC3E6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B922-4481-D542-BDBD-FCAE51DA3460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7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3" y="2256971"/>
            <a:ext cx="4700751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Basic SST Simulation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9753F7-C073-3EFF-2A2F-473EE4014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6B1D261-30C9-D940-E223-44BEDEE4DD43}"/>
              </a:ext>
            </a:extLst>
          </p:cNvPr>
          <p:cNvSpPr/>
          <p:nvPr/>
        </p:nvSpPr>
        <p:spPr>
          <a:xfrm>
            <a:off x="7928658" y="1314827"/>
            <a:ext cx="3333509" cy="4877629"/>
          </a:xfrm>
          <a:prstGeom prst="roundRect">
            <a:avLst>
              <a:gd name="adj" fmla="val 2431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11F2F-6076-0343-8D05-B879745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Simulation – demo_1.py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553C-7EC0-BE44-99AB-C63EAFD50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D16F91-8955-4044-BAD6-328718509E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2823" y="1314827"/>
            <a:ext cx="6505664" cy="5281916"/>
          </a:xfrm>
        </p:spPr>
        <p:txBody>
          <a:bodyPr>
            <a:normAutofit/>
          </a:bodyPr>
          <a:lstStyle/>
          <a:p>
            <a:r>
              <a:rPr lang="en-US" dirty="0"/>
              <a:t>We’ll walk through how to configure a simulation and then run it</a:t>
            </a:r>
          </a:p>
          <a:p>
            <a:pPr lvl="1"/>
            <a:r>
              <a:rPr lang="en-US" dirty="0"/>
              <a:t>Available at: (</a:t>
            </a:r>
            <a:r>
              <a:rPr lang="en-US" dirty="0" err="1">
                <a:sym typeface="Wingdings" pitchFamily="2" charset="2"/>
              </a:rPr>
              <a:t>sst</a:t>
            </a:r>
            <a:r>
              <a:rPr lang="en-US" dirty="0">
                <a:sym typeface="Wingdings" pitchFamily="2" charset="2"/>
              </a:rPr>
              <a:t>-tutorials  ispass2024  exercises  single-node )</a:t>
            </a:r>
            <a:endParaRPr lang="en-US" dirty="0"/>
          </a:p>
          <a:p>
            <a:r>
              <a:rPr lang="en-US" dirty="0"/>
              <a:t>Element libraries in our example simulation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Miranda</a:t>
            </a:r>
            <a:r>
              <a:rPr lang="en-US" dirty="0"/>
              <a:t>  - Simple core model that runs generated instruction streams</a:t>
            </a:r>
          </a:p>
          <a:p>
            <a:pPr lvl="2"/>
            <a:r>
              <a:rPr lang="en-US" dirty="0"/>
              <a:t>Generators produce memory access patterns (</a:t>
            </a:r>
            <a:r>
              <a:rPr lang="en-US" dirty="0" err="1"/>
              <a:t>SubComponent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memHierarchy – </a:t>
            </a:r>
            <a:r>
              <a:rPr lang="en-US" dirty="0"/>
              <a:t>Various cache/memory system related subcomponents and modules</a:t>
            </a:r>
          </a:p>
          <a:p>
            <a:pPr lvl="2"/>
            <a:r>
              <a:rPr lang="en-US" dirty="0"/>
              <a:t>Cache (Component) with coherence protocol SubComponent</a:t>
            </a:r>
          </a:p>
          <a:p>
            <a:pPr lvl="2"/>
            <a:r>
              <a:rPr lang="en-US" dirty="0"/>
              <a:t>Memory Controller (Component) that loads a memory timing model (</a:t>
            </a:r>
            <a:r>
              <a:rPr lang="en-US" dirty="0" err="1"/>
              <a:t>SubComponent</a:t>
            </a:r>
            <a:r>
              <a:rPr lang="en-US" dirty="0"/>
              <a:t>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170F74-37BE-7B42-A015-2A97AC377F40}"/>
              </a:ext>
            </a:extLst>
          </p:cNvPr>
          <p:cNvSpPr/>
          <p:nvPr/>
        </p:nvSpPr>
        <p:spPr>
          <a:xfrm>
            <a:off x="8353202" y="1791944"/>
            <a:ext cx="1551262" cy="623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8019CF-B174-0F4C-9E84-363CFDE802E9}"/>
              </a:ext>
            </a:extLst>
          </p:cNvPr>
          <p:cNvSpPr/>
          <p:nvPr/>
        </p:nvSpPr>
        <p:spPr>
          <a:xfrm>
            <a:off x="8353202" y="3088074"/>
            <a:ext cx="1551262" cy="623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8D8F2B-F4EC-824A-A4A9-C2133307DB04}"/>
              </a:ext>
            </a:extLst>
          </p:cNvPr>
          <p:cNvSpPr/>
          <p:nvPr/>
        </p:nvSpPr>
        <p:spPr>
          <a:xfrm>
            <a:off x="8353202" y="4384204"/>
            <a:ext cx="1551262" cy="6232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memctrl</a:t>
            </a:r>
            <a:endParaRPr lang="en-US" sz="13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93F42-5D81-7F4E-BCFE-2B4E10409039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9128833" y="2415200"/>
            <a:ext cx="0" cy="672874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DFFE6-789D-4749-8E85-47DA22F9D694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9128833" y="3711330"/>
            <a:ext cx="0" cy="672874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5693439-2D0C-8541-B135-B812CB36DBAC}"/>
              </a:ext>
            </a:extLst>
          </p:cNvPr>
          <p:cNvSpPr/>
          <p:nvPr/>
        </p:nvSpPr>
        <p:spPr>
          <a:xfrm>
            <a:off x="9541294" y="1535432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07AA8-3D3F-4440-A0F4-A584B58F3E87}"/>
              </a:ext>
            </a:extLst>
          </p:cNvPr>
          <p:cNvSpPr/>
          <p:nvPr/>
        </p:nvSpPr>
        <p:spPr>
          <a:xfrm>
            <a:off x="9541294" y="4103941"/>
            <a:ext cx="148859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C5187A-C25D-1DBC-6708-84D67A97FF39}"/>
              </a:ext>
            </a:extLst>
          </p:cNvPr>
          <p:cNvSpPr txBox="1"/>
          <p:nvPr/>
        </p:nvSpPr>
        <p:spPr>
          <a:xfrm>
            <a:off x="10949651" y="43212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6F4FDF-3019-D24E-56EB-88A1DFE14B06}"/>
              </a:ext>
            </a:extLst>
          </p:cNvPr>
          <p:cNvSpPr txBox="1"/>
          <p:nvPr/>
        </p:nvSpPr>
        <p:spPr>
          <a:xfrm>
            <a:off x="8353202" y="5441878"/>
            <a:ext cx="2550150" cy="6232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names match the variables in </a:t>
            </a:r>
            <a:r>
              <a:rPr lang="en-US" sz="16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demo_1.py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9ADAE1-7EC1-0BC4-37E0-920B94DD54E9}"/>
              </a:ext>
            </a:extLst>
          </p:cNvPr>
          <p:cNvSpPr txBox="1"/>
          <p:nvPr/>
        </p:nvSpPr>
        <p:spPr>
          <a:xfrm>
            <a:off x="8266219" y="921650"/>
            <a:ext cx="2550150" cy="6232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Simulated System</a:t>
            </a:r>
            <a:endParaRPr lang="en-US" sz="1600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79E-DBDC-0E4E-AD03-3AE2073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Global SST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572F-13FD-D849-9A42-07E8ECA87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9C310-441A-E441-820B-2E85F62053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290496"/>
            <a:ext cx="5427326" cy="4910091"/>
          </a:xfrm>
        </p:spPr>
        <p:txBody>
          <a:bodyPr/>
          <a:lstStyle/>
          <a:p>
            <a:r>
              <a:rPr lang="en-US" dirty="0"/>
              <a:t>Set any global simulation parameters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Most command line options to SST are able to be set using </a:t>
            </a:r>
            <a:r>
              <a:rPr lang="en-US" dirty="0" err="1"/>
              <a:t>setProgramOption</a:t>
            </a:r>
            <a:r>
              <a:rPr lang="en-US" dirty="0"/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27D1B-115C-9048-88C9-6CE759F48BF1}"/>
              </a:ext>
            </a:extLst>
          </p:cNvPr>
          <p:cNvGraphicFramePr>
            <a:graphicFrameLocks noGrp="1"/>
          </p:cNvGraphicFramePr>
          <p:nvPr/>
        </p:nvGraphicFramePr>
        <p:xfrm>
          <a:off x="647700" y="4172183"/>
          <a:ext cx="11049000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97792">
                  <a:extLst>
                    <a:ext uri="{9D8B030D-6E8A-4147-A177-3AD203B41FA5}">
                      <a16:colId xmlns:a16="http://schemas.microsoft.com/office/drawing/2014/main" val="3223800950"/>
                    </a:ext>
                  </a:extLst>
                </a:gridCol>
                <a:gridCol w="8751208">
                  <a:extLst>
                    <a:ext uri="{9D8B030D-6E8A-4147-A177-3AD203B41FA5}">
                      <a16:colId xmlns:a16="http://schemas.microsoft.com/office/drawing/2014/main" val="42432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0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debug-file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debug output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heartbeat-period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set, SST will print a heartbeat message at the specified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print-timing-info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Tells SST to print timing information from the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r>
                        <a:rPr lang="en-US" dirty="0"/>
                        <a:t> to use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partition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10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91FDF3-783A-EE4D-907F-DD5EC56809DD}"/>
              </a:ext>
            </a:extLst>
          </p:cNvPr>
          <p:cNvSpPr txBox="1"/>
          <p:nvPr/>
        </p:nvSpPr>
        <p:spPr>
          <a:xfrm>
            <a:off x="1102451" y="1687262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8692E0-518E-CE46-AF06-39649DB95069}"/>
              </a:ext>
            </a:extLst>
          </p:cNvPr>
          <p:cNvSpPr/>
          <p:nvPr/>
        </p:nvSpPr>
        <p:spPr>
          <a:xfrm>
            <a:off x="6403464" y="1334926"/>
            <a:ext cx="5293236" cy="241124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##########################</a:t>
            </a: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Define SST core options</a:t>
            </a: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##########################</a:t>
            </a: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this demo gets to 100ms, something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has gone very wrong!</a:t>
            </a:r>
          </a:p>
          <a:p>
            <a:pPr algn="l"/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sst.setProgramOption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stop-at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100ms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Components: </a:t>
            </a:r>
            <a:r>
              <a:rPr lang="en-US" dirty="0" err="1">
                <a:latin typeface="Consolas"/>
                <a:cs typeface="Consolas"/>
              </a:rPr>
              <a:t>sst.Component</a:t>
            </a:r>
            <a:r>
              <a:rPr lang="en-US" dirty="0">
                <a:latin typeface="Consolas"/>
                <a:cs typeface="Consolas"/>
              </a:rPr>
              <a:t>(“name”, “type”)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accent2"/>
                </a:solidFill>
                <a:cs typeface="Consolas"/>
              </a:rPr>
            </a:br>
            <a:endParaRPr lang="en-US" dirty="0"/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B2CD34-1550-1E5F-AE5B-AB5EE54E3131}"/>
              </a:ext>
            </a:extLst>
          </p:cNvPr>
          <p:cNvSpPr/>
          <p:nvPr/>
        </p:nvSpPr>
        <p:spPr>
          <a:xfrm>
            <a:off x="661290" y="2457787"/>
            <a:ext cx="9238796" cy="205151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Declare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miranda.BaseCPU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memHierarchy.MemController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Declare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41492-B441-9E42-8653-0CD0951A3289}"/>
              </a:ext>
            </a:extLst>
          </p:cNvPr>
          <p:cNvSpPr/>
          <p:nvPr/>
        </p:nvSpPr>
        <p:spPr>
          <a:xfrm>
            <a:off x="3685146" y="4700213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3CFA8-DE8C-D146-8AC5-E4476124445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60413" y="4413179"/>
            <a:ext cx="0" cy="287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2071C-343F-494A-8FCC-81232A806AA2}"/>
              </a:ext>
            </a:extLst>
          </p:cNvPr>
          <p:cNvSpPr/>
          <p:nvPr/>
        </p:nvSpPr>
        <p:spPr>
          <a:xfrm>
            <a:off x="6046164" y="4700213"/>
            <a:ext cx="3190931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Element library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E5D6D-F89B-CD42-A5AF-3197EDE4AAA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41630" y="4413179"/>
            <a:ext cx="0" cy="287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F805-58EF-954F-951E-2A002AEF5233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52A29-A81A-450F-F3A3-7FC0F7EBDCB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42601A6-2EFF-2373-56F2-F9B189994C13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1002A7-CDDF-3543-8C38-2F8FFC3ED6F3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7EC9168-DA27-C340-88DF-1F6C82A3DED9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42CC144-F433-6D44-AA05-E2EAF25EC322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C2329E-C86F-DA4E-83E4-7A867FCE6D93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F369D0F-8DCC-8040-A555-FC28E12F59F6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15B7AEC-8054-3E41-A70F-F5AC2BACFD95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113E95-2335-4345-B459-9F73BB412E08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53084F-42B5-2847-B0E6-6C17A02C94D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3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859E43-E9FA-1765-C315-5947DEEF3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12" y="1782456"/>
            <a:ext cx="1030302" cy="101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5CCBF-EC10-674D-982D-C5AEB9EC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883D-B3F6-F64C-A204-3ED12647D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5FBA0-27D6-0E40-8DC3-6AB32E25DF6E}"/>
              </a:ext>
            </a:extLst>
          </p:cNvPr>
          <p:cNvSpPr txBox="1"/>
          <p:nvPr/>
        </p:nvSpPr>
        <p:spPr>
          <a:xfrm>
            <a:off x="4236195" y="2106371"/>
            <a:ext cx="719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Patrick Lavin		</a:t>
            </a:r>
            <a:r>
              <a:rPr lang="en-US" dirty="0" err="1"/>
              <a:t>prlavin@sandia.gov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E4E2C-528D-C044-9A7D-59850E44A65C}"/>
              </a:ext>
            </a:extLst>
          </p:cNvPr>
          <p:cNvSpPr txBox="1"/>
          <p:nvPr/>
        </p:nvSpPr>
        <p:spPr>
          <a:xfrm>
            <a:off x="4236195" y="3706296"/>
            <a:ext cx="511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Joseph Kenny		 </a:t>
            </a:r>
            <a:r>
              <a:rPr lang="en-US" dirty="0" err="1"/>
              <a:t>jpkenny@sandia.gov</a:t>
            </a:r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id="{F0C6D15C-C7DE-FC85-02D1-6F47681F91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D2C80CE-D4F6-099F-C637-8878949503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9D237-4E5F-5AF4-ACD0-B99B6D60C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t="714" r="5823" b="29918"/>
          <a:stretch/>
        </p:blipFill>
        <p:spPr>
          <a:xfrm>
            <a:off x="2229012" y="3439408"/>
            <a:ext cx="1030302" cy="101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0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xplosion 1 19">
            <a:extLst>
              <a:ext uri="{FF2B5EF4-FFF2-40B4-BE49-F238E27FC236}">
                <a16:creationId xmlns:a16="http://schemas.microsoft.com/office/drawing/2014/main" id="{89B4C0E4-3D55-0C32-5DBB-E9D582E2A6DE}"/>
              </a:ext>
            </a:extLst>
          </p:cNvPr>
          <p:cNvSpPr/>
          <p:nvPr/>
        </p:nvSpPr>
        <p:spPr>
          <a:xfrm>
            <a:off x="2040101" y="5748291"/>
            <a:ext cx="2355625" cy="1134115"/>
          </a:xfrm>
          <a:prstGeom prst="irregularSeal1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Configure the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Parameters: </a:t>
            </a:r>
            <a:r>
              <a:rPr lang="en-US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dirty="0">
                <a:latin typeface="Consolas"/>
                <a:cs typeface="Consolas"/>
              </a:rPr>
              <a:t>({ “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parameter</a:t>
            </a:r>
            <a:r>
              <a:rPr lang="en-US" dirty="0">
                <a:latin typeface="Consolas"/>
                <a:cs typeface="Consolas"/>
              </a:rPr>
              <a:t>” : “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value</a:t>
            </a:r>
            <a:r>
              <a:rPr lang="en-US" dirty="0">
                <a:latin typeface="Consolas"/>
                <a:cs typeface="Consolas"/>
              </a:rPr>
              <a:t>”, … })</a:t>
            </a: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260846-ACFC-D722-D904-62340EFE9938}"/>
              </a:ext>
            </a:extLst>
          </p:cNvPr>
          <p:cNvGrpSpPr/>
          <p:nvPr/>
        </p:nvGrpSpPr>
        <p:grpSpPr>
          <a:xfrm>
            <a:off x="688100" y="4839792"/>
            <a:ext cx="6757167" cy="1816998"/>
            <a:chOff x="688100" y="4839792"/>
            <a:chExt cx="6757167" cy="18169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DB1636-CBC4-6943-9540-2DBA16A5D82F}"/>
                </a:ext>
              </a:extLst>
            </p:cNvPr>
            <p:cNvSpPr txBox="1"/>
            <p:nvPr/>
          </p:nvSpPr>
          <p:spPr>
            <a:xfrm>
              <a:off x="688100" y="4869337"/>
              <a:ext cx="67571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000080"/>
                  </a:solidFill>
                </a:rPr>
                <a:t>How do I know what the options are? </a:t>
              </a:r>
              <a:br>
                <a:rPr lang="en-US" sz="2400" i="1" dirty="0">
                  <a:solidFill>
                    <a:srgbClr val="000080"/>
                  </a:solidFill>
                </a:rPr>
              </a:br>
              <a:r>
                <a:rPr lang="en-US" sz="2400" i="1" dirty="0">
                  <a:solidFill>
                    <a:srgbClr val="000080"/>
                  </a:solidFill>
                </a:rPr>
                <a:t>Or even what elements I can pick from?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804" y="4839792"/>
              <a:ext cx="959602" cy="181699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699" y="1971616"/>
            <a:ext cx="8056462" cy="230019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Set component parameters and fill subcomponent slots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core.addParams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2.4GHz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max_reqs_cycle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4FB31-668F-4C75-E0DC-5987AB850E45}"/>
              </a:ext>
            </a:extLst>
          </p:cNvPr>
          <p:cNvSpPr txBox="1"/>
          <p:nvPr/>
        </p:nvSpPr>
        <p:spPr>
          <a:xfrm>
            <a:off x="2433649" y="6049345"/>
            <a:ext cx="2004949" cy="6259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2400" dirty="0" err="1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sst</a:t>
            </a:r>
            <a:r>
              <a:rPr lang="en-US" sz="2400" dirty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-info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1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Aside: </a:t>
            </a:r>
            <a:r>
              <a:rPr lang="en-US" dirty="0" err="1"/>
              <a:t>sst</a:t>
            </a:r>
            <a:r>
              <a:rPr lang="en-US" dirty="0"/>
              <a:t>-info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973954"/>
            <a:ext cx="11049000" cy="491009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-info to find information about all registered elements.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700" y="1459552"/>
            <a:ext cx="10591318" cy="489412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373434"/>
                </a:solidFill>
                <a:latin typeface="Consolas"/>
                <a:cs typeface="Consolas"/>
              </a:rPr>
              <a:t>$ </a:t>
            </a:r>
            <a:r>
              <a:rPr lang="en-US" sz="2000" dirty="0" err="1">
                <a:solidFill>
                  <a:srgbClr val="373434"/>
                </a:solidFill>
                <a:latin typeface="Consolas"/>
                <a:cs typeface="Consolas"/>
              </a:rPr>
              <a:t>sst</a:t>
            </a:r>
            <a:r>
              <a:rPr lang="en-US" sz="2000" dirty="0">
                <a:solidFill>
                  <a:srgbClr val="373434"/>
                </a:solidFill>
                <a:latin typeface="Consolas"/>
                <a:cs typeface="Consolas"/>
              </a:rPr>
              <a:t>-info </a:t>
            </a:r>
            <a:r>
              <a:rPr lang="en-US" sz="2000" dirty="0" err="1">
                <a:solidFill>
                  <a:srgbClr val="373434"/>
                </a:solidFill>
                <a:latin typeface="Consolas"/>
                <a:cs typeface="Consolas"/>
              </a:rPr>
              <a:t>miranda.baseCPU</a:t>
            </a:r>
            <a:endParaRPr lang="en-US" sz="2000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PROCESSED 1 .so (SST ELEMENT) FILES FOUND IN DIRECTORY(s)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================================================================================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 LIBRARY 0 =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miranda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Components (1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Component 0: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BaseCPU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Description: Creates a base Miranda CPU ready to execute an address generator/access pattern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ELI version: 0.9.0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Compiled on: Dec  1 2023 14:33:14, using file: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mirandaCPU.h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Category: PROCESSOR COMPONENT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Parameters (12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max_reqs_cycle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Maximum number of requests the CPU can issue per cycle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(this is for all reads and writes)  [2]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Add a subcomponent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</a:rPr>
              <a:t>SubComponents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 err="1"/>
              <a:t>setSubComponent</a:t>
            </a:r>
            <a:r>
              <a:rPr lang="en-US" dirty="0"/>
              <a:t>(“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slotname</a:t>
            </a:r>
            <a:r>
              <a:rPr lang="en-US" dirty="0"/>
              <a:t>”, “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Recall: SubComponent is a </a:t>
            </a:r>
            <a:r>
              <a:rPr lang="en-US" i="1" dirty="0"/>
              <a:t>swappable piece of functionality</a:t>
            </a:r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599EC95-2A6D-AC1C-7F3A-78140B3FB73F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6ABEA83-2B56-8673-A993-62DF66EFA5AF}"/>
              </a:ext>
            </a:extLst>
          </p:cNvPr>
          <p:cNvSpPr/>
          <p:nvPr/>
        </p:nvSpPr>
        <p:spPr>
          <a:xfrm>
            <a:off x="639018" y="2432910"/>
            <a:ext cx="9309905" cy="146392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gen =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core.</a:t>
            </a:r>
            <a:r>
              <a:rPr lang="en-US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("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generator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", "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miranda.STREAMBenchGenerator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")</a:t>
            </a:r>
          </a:p>
          <a:p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gen.</a:t>
            </a:r>
            <a:r>
              <a:rPr lang="en-US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({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    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 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1000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, # Number of array elements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34712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Configure the 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700" y="2050857"/>
            <a:ext cx="8056462" cy="318632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cache_frequency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2.4GHz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access_latency_cycles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cache_size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2KiB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associativity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replacement_policy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lru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coherence_policy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cache_line_size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64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Configure the memory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699" y="2050856"/>
            <a:ext cx="9581085" cy="335452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clock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1GHz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backing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none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# No real memory values, just addresses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addr_range_end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1024*1024*1024-1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 =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setSubComponent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("backend",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memHierarchy.simpleMem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mem_size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1GiB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access_time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50ns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79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458503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  <a:cs typeface="Consolas"/>
              </a:rPr>
              <a:t>Links: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sst.Link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(“name”)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Declare and connect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92F9C2-27E6-EED0-70F6-661E8EB38C89}"/>
              </a:ext>
            </a:extLst>
          </p:cNvPr>
          <p:cNvSpPr/>
          <p:nvPr/>
        </p:nvSpPr>
        <p:spPr>
          <a:xfrm>
            <a:off x="611244" y="1751739"/>
            <a:ext cx="9581085" cy="434173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Declare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core_to_cache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cache_to_memory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Connect components with the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(core,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"100ps"),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(cache, "high_network_0", "100ps") )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(cache, "low_network_0", "100ps"),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(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direct_link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"100ps")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E5AD5-3482-A547-BB43-4928A37EBCA5}"/>
              </a:ext>
            </a:extLst>
          </p:cNvPr>
          <p:cNvSpPr/>
          <p:nvPr/>
        </p:nvSpPr>
        <p:spPr>
          <a:xfrm>
            <a:off x="6096000" y="2877093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name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DAE46-5245-344D-B50D-9E204187418D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581145" y="2803420"/>
            <a:ext cx="514855" cy="259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52A29-A81A-450F-F3A3-7FC0F7EBDCB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42601A6-2EFF-2373-56F2-F9B189994C13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1002A7-CDDF-3543-8C38-2F8FFC3ED6F3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7EC9168-DA27-C340-88DF-1F6C82A3DED9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42CC144-F433-6D44-AA05-E2EAF25EC322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C2329E-C86F-DA4E-83E4-7A867FCE6D93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F369D0F-8DCC-8040-A555-FC28E12F59F6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15B7AEC-8054-3E41-A70F-F5AC2BACFD95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113E95-2335-4345-B459-9F73BB412E08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53084F-42B5-2847-B0E6-6C17A02C94D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E5F27E-40C0-3A6A-FC56-0A3F649ACE3C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81145" y="3063360"/>
            <a:ext cx="514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6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E33D3-E09E-7345-ADEC-A5F8478ABF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Connect components: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Where endpoint is: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(component, port, latency)</a:t>
            </a:r>
          </a:p>
          <a:p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83E509D-8F69-2013-643D-05C3E140951D}"/>
              </a:ext>
            </a:extLst>
          </p:cNvPr>
          <p:cNvSpPr/>
          <p:nvPr/>
        </p:nvSpPr>
        <p:spPr>
          <a:xfrm>
            <a:off x="661009" y="2375277"/>
            <a:ext cx="7375288" cy="2377382"/>
          </a:xfrm>
          <a:prstGeom prst="roundRect">
            <a:avLst>
              <a:gd name="adj" fmla="val 0"/>
            </a:avLst>
          </a:prstGeom>
          <a:solidFill>
            <a:srgbClr val="E4F8F3"/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Connect components with the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(core,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(cache,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high_network_0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 )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cache_mem.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(cache,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low_network_0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(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"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direct_link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37055-5294-1349-849D-222B25C6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Connect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C4F-AE57-8348-BA09-813C2B1866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9277-6CF6-9C4C-8561-482A463640E5}"/>
              </a:ext>
            </a:extLst>
          </p:cNvPr>
          <p:cNvSpPr/>
          <p:nvPr/>
        </p:nvSpPr>
        <p:spPr>
          <a:xfrm>
            <a:off x="7855130" y="2784138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D0637-1495-3849-BA80-0629B43D1E6F}"/>
              </a:ext>
            </a:extLst>
          </p:cNvPr>
          <p:cNvSpPr/>
          <p:nvPr/>
        </p:nvSpPr>
        <p:spPr>
          <a:xfrm>
            <a:off x="7855130" y="3931739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8BA85-0C61-D044-B7FF-8AA2B3E5005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729468" y="2990282"/>
            <a:ext cx="2125662" cy="289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699A3-9838-3C46-85D6-E0764B8232CE}"/>
              </a:ext>
            </a:extLst>
          </p:cNvPr>
          <p:cNvCxnSpPr>
            <a:cxnSpLocks/>
          </p:cNvCxnSpPr>
          <p:nvPr/>
        </p:nvCxnSpPr>
        <p:spPr>
          <a:xfrm flipH="1" flipV="1">
            <a:off x="6007261" y="3825360"/>
            <a:ext cx="1861725" cy="312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ABC90-58ED-4D24-339A-AD404E5261FF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44A5823-9DD3-DB24-B888-6BF496023FA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EC39573-B8FD-A026-4773-ADAE9D1273F2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2D94395-3F6C-C6E5-58DA-F9A61A7D6553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CE841553-0474-E17B-A266-049B840D8E35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cache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2DD777C-AB2C-4ED3-1F90-C50A1FA5C4F2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memctrl</a:t>
                </a:r>
                <a:endParaRPr lang="en-US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7A4798-4CB0-571F-5CCE-1A058EE2D873}"/>
                  </a:ext>
                </a:extLst>
              </p:cNvPr>
              <p:cNvCxnSpPr>
                <a:stCxn id="12" idx="2"/>
                <a:endCxn id="13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4D632D-1091-FA69-E166-081BB953BFCE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508D5D-0B3F-1E5E-D223-D42F40273D0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F5561F-4490-8B0B-86F9-6B0F928B753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17EB4C-97BB-62C2-9CA6-27601E2F523A}"/>
              </a:ext>
            </a:extLst>
          </p:cNvPr>
          <p:cNvGrpSpPr/>
          <p:nvPr/>
        </p:nvGrpSpPr>
        <p:grpSpPr>
          <a:xfrm>
            <a:off x="661009" y="4839792"/>
            <a:ext cx="6757167" cy="1816998"/>
            <a:chOff x="661009" y="4839792"/>
            <a:chExt cx="6757167" cy="1816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6829A6-2619-C3CA-1A65-876F692509D3}"/>
                </a:ext>
              </a:extLst>
            </p:cNvPr>
            <p:cNvSpPr txBox="1"/>
            <p:nvPr/>
          </p:nvSpPr>
          <p:spPr>
            <a:xfrm>
              <a:off x="661009" y="5430374"/>
              <a:ext cx="6757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000080"/>
                  </a:solidFill>
                </a:rPr>
                <a:t>How do I remember the port names?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C2C533C-2FFC-3BC5-9019-F964EC8C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804" y="4839792"/>
              <a:ext cx="959602" cy="1816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SSTInfo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/>
              <a:t>Getting component info</a:t>
            </a: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sst</a:t>
            </a:r>
            <a:r>
              <a:rPr lang="en-US" dirty="0"/>
              <a:t>-info: utility to query element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AB7EF-309D-CBD7-D900-F9ED78B146F3}"/>
              </a:ext>
            </a:extLst>
          </p:cNvPr>
          <p:cNvSpPr txBox="1"/>
          <p:nvPr/>
        </p:nvSpPr>
        <p:spPr>
          <a:xfrm>
            <a:off x="393476" y="1765894"/>
            <a:ext cx="11433395" cy="4478149"/>
          </a:xfrm>
          <a:prstGeom prst="rect">
            <a:avLst/>
          </a:prstGeom>
          <a:solidFill>
            <a:srgbClr val="E4F8F3"/>
          </a:solidFill>
          <a:ln w="12700" cap="flat" cmpd="sng" algn="ctr">
            <a:solidFill>
              <a:srgbClr val="6CB31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-info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PROCESSED 1 .so (SST ELEMENT) FILES FOUND IN DIRECTORY(s) /home/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/build/lib/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Filtering output on Element = “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================================================================================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ELEMENT LIBRARY 0 =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Component 2: Cache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Description: Cache controller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Parameters (41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cache_frequency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(string) Clock frequency or period with units (Hz or s; SI units OK) [&lt;required&gt;]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cache_line_size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uint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Size of a cache line (aka cache block) in bytes.  [64]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Ports (10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low_network_0: Port connected to lower level caches (closer to main memory)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Statistics (43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B06A9-B36E-2470-8C6F-D2B772502CA3}"/>
              </a:ext>
            </a:extLst>
          </p:cNvPr>
          <p:cNvSpPr txBox="1"/>
          <p:nvPr/>
        </p:nvSpPr>
        <p:spPr>
          <a:xfrm>
            <a:off x="4356427" y="1567929"/>
            <a:ext cx="5371978" cy="338554"/>
          </a:xfrm>
          <a:prstGeom prst="rect">
            <a:avLst/>
          </a:prstGeom>
          <a:gradFill rotWithShape="1">
            <a:gsLst>
              <a:gs pos="0">
                <a:srgbClr val="00ADD0">
                  <a:tint val="65000"/>
                  <a:shade val="92000"/>
                  <a:satMod val="130000"/>
                </a:srgbClr>
              </a:gs>
              <a:gs pos="45000">
                <a:srgbClr val="00ADD0">
                  <a:tint val="60000"/>
                  <a:shade val="99000"/>
                  <a:satMod val="120000"/>
                </a:srgbClr>
              </a:gs>
              <a:gs pos="100000">
                <a:srgbClr val="00ADD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ADD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Optionally filter for a specific library and/or component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2C23C-EDDA-3A99-365D-67B5143C27F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585230" y="1737206"/>
            <a:ext cx="771197" cy="16927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36C06-0F53-292C-A23C-63E545108780}"/>
              </a:ext>
            </a:extLst>
          </p:cNvPr>
          <p:cNvSpPr txBox="1"/>
          <p:nvPr/>
        </p:nvSpPr>
        <p:spPr>
          <a:xfrm>
            <a:off x="3033851" y="4233361"/>
            <a:ext cx="1176864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Parameter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DDA27-B6CE-508A-A9D5-6256A214FB8B}"/>
              </a:ext>
            </a:extLst>
          </p:cNvPr>
          <p:cNvSpPr txBox="1"/>
          <p:nvPr/>
        </p:nvSpPr>
        <p:spPr>
          <a:xfrm>
            <a:off x="5989875" y="4233361"/>
            <a:ext cx="1083733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6A148-3DD7-7359-2529-522D45E75CDC}"/>
              </a:ext>
            </a:extLst>
          </p:cNvPr>
          <p:cNvSpPr txBox="1"/>
          <p:nvPr/>
        </p:nvSpPr>
        <p:spPr>
          <a:xfrm>
            <a:off x="10284075" y="4041428"/>
            <a:ext cx="1659467" cy="584775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“REQUIRED” or default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A4CDFE-0141-A7D5-620F-C4F4E783A038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591261" y="4038159"/>
            <a:ext cx="692814" cy="29565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F5D712-8748-6AB4-24B7-AE0C9A506C2F}"/>
              </a:ext>
            </a:extLst>
          </p:cNvPr>
          <p:cNvCxnSpPr>
            <a:cxnSpLocks/>
          </p:cNvCxnSpPr>
          <p:nvPr/>
        </p:nvCxnSpPr>
        <p:spPr>
          <a:xfrm flipV="1">
            <a:off x="11010609" y="3858350"/>
            <a:ext cx="0" cy="179809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7E95BC-9792-9445-AB48-7C5C722ACF2B}"/>
              </a:ext>
            </a:extLst>
          </p:cNvPr>
          <p:cNvSpPr txBox="1"/>
          <p:nvPr/>
        </p:nvSpPr>
        <p:spPr>
          <a:xfrm>
            <a:off x="2723876" y="5060220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Port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6A81F6-7C2F-D5CD-0B9E-B728272815FF}"/>
              </a:ext>
            </a:extLst>
          </p:cNvPr>
          <p:cNvSpPr txBox="1"/>
          <p:nvPr/>
        </p:nvSpPr>
        <p:spPr>
          <a:xfrm>
            <a:off x="5837476" y="5110708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2CCCE8-EB4E-5E94-D68A-57D7312996F5}"/>
              </a:ext>
            </a:extLst>
          </p:cNvPr>
          <p:cNvCxnSpPr>
            <a:cxnSpLocks/>
          </p:cNvCxnSpPr>
          <p:nvPr/>
        </p:nvCxnSpPr>
        <p:spPr>
          <a:xfrm flipH="1" flipV="1">
            <a:off x="2246243" y="5056951"/>
            <a:ext cx="477633" cy="168101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EAE512-B1C0-C775-E095-5DEEF49DD152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396948" y="5054413"/>
            <a:ext cx="440528" cy="225572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897A91-1AE0-7B9B-65D3-DDB742D1044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2009393" y="4144063"/>
            <a:ext cx="1024458" cy="258575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CF766-83FE-439E-8F70-85444EB4C8C5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5566547" y="4148924"/>
            <a:ext cx="423328" cy="253714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EF21AF-F176-FDDD-F0BC-21F87CEA26B7}"/>
              </a:ext>
            </a:extLst>
          </p:cNvPr>
          <p:cNvSpPr txBox="1"/>
          <p:nvPr/>
        </p:nvSpPr>
        <p:spPr>
          <a:xfrm>
            <a:off x="1370659" y="6208134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8992A6-02F6-4F00-8938-81E0EA6D0C85}"/>
              </a:ext>
            </a:extLst>
          </p:cNvPr>
          <p:cNvSpPr txBox="1"/>
          <p:nvPr/>
        </p:nvSpPr>
        <p:spPr>
          <a:xfrm>
            <a:off x="7816142" y="6208134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Units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A4D33-17F6-1987-9539-FEB9B84EA685}"/>
              </a:ext>
            </a:extLst>
          </p:cNvPr>
          <p:cNvSpPr txBox="1"/>
          <p:nvPr/>
        </p:nvSpPr>
        <p:spPr>
          <a:xfrm>
            <a:off x="3681590" y="6230701"/>
            <a:ext cx="1134950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F315BA-2071-79D1-A06C-323173DCAF5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49065" y="6000476"/>
            <a:ext cx="628932" cy="230225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9E59B7-A91C-08DC-6ACC-9234F5350E3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8259793" y="6000476"/>
            <a:ext cx="0" cy="207658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4EA426-AF90-AA77-A516-D4B9AF645156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814310" y="6028570"/>
            <a:ext cx="610921" cy="179564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B78B81-DC35-FA00-2BD5-A1A72AC002BE}"/>
              </a:ext>
            </a:extLst>
          </p:cNvPr>
          <p:cNvSpPr txBox="1"/>
          <p:nvPr/>
        </p:nvSpPr>
        <p:spPr>
          <a:xfrm>
            <a:off x="10267487" y="6135852"/>
            <a:ext cx="887302" cy="584775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Enable Level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E2FB51-EFB6-0B54-4E89-35E59030E870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10284075" y="6000476"/>
            <a:ext cx="427063" cy="135376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457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SST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Usage: </a:t>
            </a:r>
            <a:r>
              <a:rPr lang="en-US" sz="1800">
                <a:latin typeface="Consolas"/>
                <a:cs typeface="Consolas"/>
              </a:rPr>
              <a:t>sst [options] configFile.py</a:t>
            </a:r>
          </a:p>
          <a:p>
            <a:r>
              <a:rPr lang="en-US"/>
              <a:t>Common options: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0648" y="2204971"/>
          <a:ext cx="10917792" cy="43891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40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-h | --help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complete list of command line options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37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-v | --verbose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information about core runtime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--debug-file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Send debugging output to specified file (default: sst_output)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--partitioner &lt;self | simple | rrobin | linear | </a:t>
                      </a:r>
                      <a:r>
                        <a:rPr lang="en-US" sz="1500" dirty="0" err="1">
                          <a:latin typeface="Consolas"/>
                          <a:cs typeface="Consolas"/>
                        </a:rPr>
                        <a:t>lib.partitioner_name</a:t>
                      </a:r>
                      <a:r>
                        <a:rPr lang="en-US" sz="1500" dirty="0">
                          <a:latin typeface="Consolas"/>
                          <a:cs typeface="Consolas"/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Specify the partitioning mechanism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for parallel runs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  <a:p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-n | --num_threads &lt;num&gt;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Specify number of threads per rank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--model-options</a:t>
                      </a:r>
                      <a:r>
                        <a:rPr lang="en-US" sz="1500" baseline="0" dirty="0">
                          <a:latin typeface="Consolas"/>
                          <a:cs typeface="Consolas"/>
                        </a:rPr>
                        <a:t> “&lt;args&gt;”</a:t>
                      </a:r>
                      <a:endParaRPr lang="en-US" sz="15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Command line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arguments to send to the Python configuration file.  Any arguments after a final – will be appended to the model-options.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--output-partition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Write partitioning information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--output-dot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--output-xml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--output-json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the configuration graph in various formats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9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probably want more information about what happened though</a:t>
            </a:r>
          </a:p>
          <a:p>
            <a:pPr lvl="1"/>
            <a:r>
              <a:rPr lang="en-US" dirty="0"/>
              <a:t>Enable statistics!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demo_1.py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Simulation is complete, simulated time:  6.80711 us</a:t>
            </a:r>
          </a:p>
        </p:txBody>
      </p:sp>
    </p:spTree>
    <p:extLst>
      <p:ext uri="{BB962C8B-B14F-4D97-AF65-F5344CB8AC3E}">
        <p14:creationId xmlns:p14="http://schemas.microsoft.com/office/powerpoint/2010/main" val="30008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Part 1: Introduction to SST				</a:t>
            </a:r>
            <a:r>
              <a:rPr lang="en-US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8:00 – 9:30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Basic Simulation in SST</a:t>
            </a:r>
          </a:p>
          <a:p>
            <a:pPr marL="201159" lvl="1" indent="0">
              <a:buNone/>
            </a:pPr>
            <a:r>
              <a:rPr lang="en-US" dirty="0"/>
              <a:t>A Tour of SST Elements</a:t>
            </a:r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9:30 – 9:45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Part 2: Advanced Node-Level Simulation		</a:t>
            </a:r>
            <a:r>
              <a:rPr lang="en-US" i="1" dirty="0"/>
              <a:t>9:45 – 10:30</a:t>
            </a:r>
          </a:p>
          <a:p>
            <a:pPr marL="0" indent="0">
              <a:buNone/>
            </a:pPr>
            <a:r>
              <a:rPr lang="en-US" dirty="0"/>
              <a:t>Part 3: System-Scale Simulation				</a:t>
            </a:r>
            <a:r>
              <a:rPr lang="en-US" i="1" dirty="0"/>
              <a:t>10:30 - 12:00</a:t>
            </a:r>
          </a:p>
        </p:txBody>
      </p:sp>
    </p:spTree>
    <p:extLst>
      <p:ext uri="{BB962C8B-B14F-4D97-AF65-F5344CB8AC3E}">
        <p14:creationId xmlns:p14="http://schemas.microsoft.com/office/powerpoint/2010/main" val="352832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27C4-5A9A-6244-857C-2F3992D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010F-C221-5F49-8C48-F963CDC42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B2E72-B24F-C644-AD15-CA28049E87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0156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Components and </a:t>
            </a:r>
            <a:r>
              <a:rPr lang="en-US" dirty="0" err="1"/>
              <a:t>SubComponents</a:t>
            </a:r>
            <a:r>
              <a:rPr lang="en-US" dirty="0"/>
              <a:t> define statistics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Enable statistics in the configuration file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enableAllStatisticsForAllComponents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enableAllStatisticsForComponentType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(type)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enableAllStatisticsForComponentName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(name)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setStatisticLoadLevel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(level)</a:t>
            </a:r>
          </a:p>
          <a:p>
            <a:r>
              <a:rPr lang="en-US" dirty="0"/>
              <a:t>Configure output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sst.output_type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setStatisticOutputOptions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({“option” : “value”, })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D6B27C-CCC0-BB4B-9A28-FDA3D3DCD6B6}"/>
              </a:ext>
            </a:extLst>
          </p:cNvPr>
          <p:cNvSpPr txBox="1">
            <a:spLocks/>
          </p:cNvSpPr>
          <p:nvPr/>
        </p:nvSpPr>
        <p:spPr>
          <a:xfrm>
            <a:off x="6123154" y="3456492"/>
            <a:ext cx="5611652" cy="88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(name, stat)</a:t>
            </a:r>
          </a:p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(type, stat)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4570-48BD-CC41-B08C-5F8D115D8C82}"/>
              </a:ext>
            </a:extLst>
          </p:cNvPr>
          <p:cNvSpPr txBox="1"/>
          <p:nvPr/>
        </p:nvSpPr>
        <p:spPr>
          <a:xfrm>
            <a:off x="904626" y="1506201"/>
            <a:ext cx="10785552" cy="15696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sst-info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memHierarchy.Cach</a:t>
            </a:r>
            <a:r>
              <a:rPr lang="en-US" dirty="0" err="1">
                <a:solidFill>
                  <a:schemeClr val="accent1"/>
                </a:solidFill>
                <a:latin typeface="Consolas"/>
                <a:cs typeface="Consolas"/>
              </a:rPr>
              <a:t>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   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Statistics (43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r>
              <a:rPr lang="en-US" sz="1500" dirty="0">
                <a:latin typeface="Consolas"/>
                <a:cs typeface="Consolas"/>
              </a:rPr>
              <a:t>         </a:t>
            </a:r>
            <a:r>
              <a:rPr lang="en-US" sz="1500" dirty="0" err="1">
                <a:latin typeface="Consolas"/>
                <a:cs typeface="Consolas"/>
              </a:rPr>
              <a:t>CacheHits</a:t>
            </a:r>
            <a:r>
              <a:rPr lang="en-US" sz="1500" dirty="0">
                <a:latin typeface="Consolas"/>
                <a:cs typeface="Consolas"/>
              </a:rPr>
              <a:t>: Total number of cache hits, (units = count) Enable Level = 1</a:t>
            </a:r>
          </a:p>
          <a:p>
            <a:r>
              <a:rPr lang="en-US" sz="1500" dirty="0">
                <a:latin typeface="Consolas"/>
                <a:cs typeface="Consolas"/>
              </a:rPr>
              <a:t>         </a:t>
            </a:r>
            <a:r>
              <a:rPr lang="en-US" sz="1500" dirty="0" err="1">
                <a:latin typeface="Consolas"/>
                <a:cs typeface="Consolas"/>
              </a:rPr>
              <a:t>latency_GetS_hit</a:t>
            </a:r>
            <a:r>
              <a:rPr lang="en-US" sz="1500" dirty="0">
                <a:latin typeface="Consolas"/>
                <a:cs typeface="Consolas"/>
              </a:rPr>
              <a:t>: Latency for read hits, (units = cycles)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9502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2D7-00C1-C843-A741-5D78F3D4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statistics enabled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9DA1-7D07-7349-9E4F-2148306D7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C7296-7B57-4243-B3CF-F8D9B0CF63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Let’s enable statistics for all components</a:t>
            </a:r>
          </a:p>
          <a:p>
            <a:pPr lvl="1"/>
            <a:r>
              <a:rPr lang="en-US" dirty="0"/>
              <a:t>Caches have A LOT of statistics so send the output to a CSV file</a:t>
            </a:r>
          </a:p>
          <a:p>
            <a:pPr lvl="1"/>
            <a:r>
              <a:rPr lang="en-US" dirty="0"/>
              <a:t>Other options: </a:t>
            </a:r>
            <a:r>
              <a:rPr lang="en-US" dirty="0" err="1"/>
              <a:t>sst.statoutput</a:t>
            </a:r>
            <a:r>
              <a:rPr lang="en-US" i="1" dirty="0" err="1"/>
              <a:t>X</a:t>
            </a:r>
            <a:r>
              <a:rPr lang="en-US" dirty="0"/>
              <a:t> where X=</a:t>
            </a:r>
          </a:p>
          <a:p>
            <a:pPr lvl="2"/>
            <a:r>
              <a:rPr lang="en-US" dirty="0"/>
              <a:t>console</a:t>
            </a:r>
          </a:p>
          <a:p>
            <a:pPr lvl="2"/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DFAD-C7DD-314A-B3BA-366E834D8609}"/>
              </a:ext>
            </a:extLst>
          </p:cNvPr>
          <p:cNvSpPr txBox="1"/>
          <p:nvPr/>
        </p:nvSpPr>
        <p:spPr>
          <a:xfrm>
            <a:off x="685800" y="3760952"/>
            <a:ext cx="9358652" cy="24622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sst.setStatisticOutput</a:t>
            </a:r>
            <a:r>
              <a:rPr lang="en-US" sz="2200" dirty="0">
                <a:latin typeface="Consolas"/>
                <a:cs typeface="Consolas"/>
              </a:rPr>
              <a:t>(“</a:t>
            </a:r>
            <a:r>
              <a:rPr lang="en-US" sz="2200" dirty="0" err="1">
                <a:latin typeface="Consolas"/>
                <a:cs typeface="Consolas"/>
              </a:rPr>
              <a:t>sst.statoutputcsv</a:t>
            </a:r>
            <a:r>
              <a:rPr lang="en-US" sz="2200" dirty="0">
                <a:latin typeface="Consolas"/>
                <a:cs typeface="Consolas"/>
              </a:rPr>
              <a:t>”)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sst.setStatisticOutputOptions</a:t>
            </a:r>
            <a:r>
              <a:rPr lang="en-US" sz="2200" dirty="0">
                <a:latin typeface="Consolas"/>
                <a:cs typeface="Consolas"/>
              </a:rPr>
              <a:t>({ “</a:t>
            </a:r>
            <a:r>
              <a:rPr lang="en-US" sz="2200" dirty="0" err="1">
                <a:latin typeface="Consolas"/>
                <a:cs typeface="Consolas"/>
              </a:rPr>
              <a:t>filepath</a:t>
            </a:r>
            <a:r>
              <a:rPr lang="en-US" sz="2200" dirty="0">
                <a:latin typeface="Consolas"/>
                <a:cs typeface="Consolas"/>
              </a:rPr>
              <a:t>” : “</a:t>
            </a:r>
            <a:r>
              <a:rPr lang="en-US" sz="2200" dirty="0" err="1">
                <a:latin typeface="Consolas"/>
                <a:cs typeface="Consolas"/>
              </a:rPr>
              <a:t>stats.csv</a:t>
            </a:r>
            <a:r>
              <a:rPr lang="en-US" sz="2200" dirty="0">
                <a:latin typeface="Consolas"/>
                <a:cs typeface="Consolas"/>
              </a:rPr>
              <a:t>” })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sst.setStatisticLoadLevel</a:t>
            </a:r>
            <a:r>
              <a:rPr lang="en-US" sz="2200" dirty="0">
                <a:latin typeface="Consolas"/>
                <a:cs typeface="Consolas"/>
              </a:rPr>
              <a:t>(5)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sst.enableAllStatisticsForAllComponents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46BB1F-BBDF-E048-927C-BF2065A2331D}"/>
              </a:ext>
            </a:extLst>
          </p:cNvPr>
          <p:cNvSpPr txBox="1">
            <a:spLocks/>
          </p:cNvSpPr>
          <p:nvPr/>
        </p:nvSpPr>
        <p:spPr>
          <a:xfrm>
            <a:off x="2300421" y="2167679"/>
            <a:ext cx="3064705" cy="13305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/>
              <a:t>txt</a:t>
            </a:r>
          </a:p>
          <a:p>
            <a:pPr lvl="2"/>
            <a:r>
              <a:rPr lang="en-US" dirty="0"/>
              <a:t>hdf5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9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Statistics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statistics to new configuration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Take a minute to look at the statistics</a:t>
            </a:r>
          </a:p>
          <a:p>
            <a:pPr lvl="1"/>
            <a:r>
              <a:rPr lang="en-US" dirty="0"/>
              <a:t>Can you calculate the L1 memory bandwidth?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demo_1.py demo_2.py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demo_2.py</a:t>
            </a:r>
          </a:p>
        </p:txBody>
      </p:sp>
    </p:spTree>
    <p:extLst>
      <p:ext uri="{BB962C8B-B14F-4D97-AF65-F5344CB8AC3E}">
        <p14:creationId xmlns:p14="http://schemas.microsoft.com/office/powerpoint/2010/main" val="36919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in parallel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was designed from the ground up to enable </a:t>
            </a:r>
          </a:p>
          <a:p>
            <a:r>
              <a:rPr lang="en-US" dirty="0"/>
              <a:t>scalable, parallel simulations</a:t>
            </a:r>
          </a:p>
          <a:p>
            <a:r>
              <a:rPr lang="en-US" dirty="0"/>
              <a:t>Components distributed among MPI ranks/threads</a:t>
            </a:r>
          </a:p>
          <a:p>
            <a:pPr lvl="1"/>
            <a:r>
              <a:rPr lang="en-US" dirty="0"/>
              <a:t>Link latency controls synchronization rate</a:t>
            </a:r>
          </a:p>
          <a:p>
            <a:r>
              <a:rPr lang="en-US" i="1" dirty="0"/>
              <a:t>Sadly, MPI is not supported in our container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8045530" y="891955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Same configuration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1A18DD-C485-6F43-B4DF-125C58FD8C98}"/>
              </a:ext>
            </a:extLst>
          </p:cNvPr>
          <p:cNvSpPr txBox="1"/>
          <p:nvPr/>
        </p:nvSpPr>
        <p:spPr>
          <a:xfrm>
            <a:off x="987657" y="3470100"/>
            <a:ext cx="5508204" cy="286232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demo_1.py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 with two threads each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This will give a warning since we only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have 3 components across 4 ranks/threads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demo_1.py</a:t>
            </a:r>
          </a:p>
        </p:txBody>
      </p:sp>
    </p:spTree>
    <p:extLst>
      <p:ext uri="{BB962C8B-B14F-4D97-AF65-F5344CB8AC3E}">
        <p14:creationId xmlns:p14="http://schemas.microsoft.com/office/powerpoint/2010/main" val="24222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3" y="2256971"/>
            <a:ext cx="5769388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A Tour of SST Elements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9753F7-C073-3EFF-2A2F-473EE4014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0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1E1D-E2C1-E24C-AA4E-47F61160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Element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DC39B-0FE8-A94D-A516-00365B5DE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270B-ABA0-CD48-BAF6-82CEBD9F1A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Elements are libraries of related components</a:t>
            </a:r>
          </a:p>
          <a:p>
            <a:pPr lvl="1"/>
            <a:r>
              <a:rPr lang="en-US" dirty="0"/>
              <a:t>Elements must be </a:t>
            </a:r>
            <a:r>
              <a:rPr lang="en-US" i="1" dirty="0">
                <a:solidFill>
                  <a:schemeClr val="accent6"/>
                </a:solidFill>
              </a:rPr>
              <a:t>registered</a:t>
            </a:r>
            <a:r>
              <a:rPr lang="en-US" dirty="0"/>
              <a:t> with the SST core</a:t>
            </a:r>
          </a:p>
          <a:p>
            <a:pPr lvl="2"/>
            <a:r>
              <a:rPr lang="en-US" dirty="0"/>
              <a:t>Tells SST where to find this set of components</a:t>
            </a:r>
          </a:p>
          <a:p>
            <a:pPr lvl="2"/>
            <a:r>
              <a:rPr lang="en-US" dirty="0"/>
              <a:t>Includes information on parameters and statistics for each component</a:t>
            </a:r>
          </a:p>
          <a:p>
            <a:r>
              <a:rPr lang="en-US" dirty="0">
                <a:solidFill>
                  <a:schemeClr val="accent6"/>
                </a:solidFill>
              </a:rPr>
              <a:t>SST provides a set of element libraries</a:t>
            </a:r>
          </a:p>
          <a:p>
            <a:pPr lvl="1"/>
            <a:r>
              <a:rPr lang="en-US" dirty="0"/>
              <a:t>Processor, network, memory, etc.</a:t>
            </a:r>
          </a:p>
          <a:p>
            <a:pPr lvl="1"/>
            <a:r>
              <a:rPr lang="en-US" dirty="0"/>
              <a:t>Tested for interoperability within and across libraries</a:t>
            </a:r>
          </a:p>
          <a:p>
            <a:pPr lvl="1"/>
            <a:r>
              <a:rPr lang="en-US" dirty="0"/>
              <a:t>Many are compatible with external “components” such as </a:t>
            </a:r>
            <a:r>
              <a:rPr lang="en-US" dirty="0" err="1"/>
              <a:t>Ramulator</a:t>
            </a:r>
            <a:r>
              <a:rPr lang="en-US" dirty="0"/>
              <a:t> and Spike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also register your own elements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https://github.com/sstsimulator/sst-external-element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A2B14786-5B79-3441-818B-0FB87049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0972">
            <a:off x="9866344" y="1060486"/>
            <a:ext cx="1450910" cy="14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 few) SST 13.1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487034"/>
          </a:xfrm>
        </p:spPr>
        <p:txBody>
          <a:bodyPr numCol="2">
            <a:noAutofit/>
          </a:bodyPr>
          <a:lstStyle/>
          <a:p>
            <a:r>
              <a:rPr lang="en-US" sz="1700" dirty="0">
                <a:solidFill>
                  <a:schemeClr val="tx1"/>
                </a:solidFill>
              </a:rPr>
              <a:t>Processors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Ariel</a:t>
            </a:r>
            <a:r>
              <a:rPr lang="en-US" sz="1700" dirty="0">
                <a:solidFill>
                  <a:schemeClr val="tx1"/>
                </a:solidFill>
              </a:rPr>
              <a:t> – PIN-based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Prospero</a:t>
            </a:r>
            <a:r>
              <a:rPr lang="en-US" sz="1700" dirty="0">
                <a:solidFill>
                  <a:schemeClr val="tx1"/>
                </a:solidFill>
              </a:rPr>
              <a:t> – trace execution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Miranda</a:t>
            </a:r>
            <a:r>
              <a:rPr lang="en-US" sz="1700" dirty="0">
                <a:solidFill>
                  <a:schemeClr val="tx1"/>
                </a:solidFill>
              </a:rPr>
              <a:t> – pattern generator</a:t>
            </a:r>
          </a:p>
          <a:p>
            <a:pPr lvl="1"/>
            <a:r>
              <a:rPr lang="en-US" sz="1700" b="1" dirty="0" err="1">
                <a:solidFill>
                  <a:schemeClr val="tx1"/>
                </a:solidFill>
              </a:rPr>
              <a:t>Vanadis</a:t>
            </a:r>
            <a:r>
              <a:rPr lang="en-US" sz="1700" dirty="0">
                <a:solidFill>
                  <a:schemeClr val="tx1"/>
                </a:solidFill>
              </a:rPr>
              <a:t> – MIPS32 and RV64 pipeline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GeNSA</a:t>
            </a:r>
            <a:r>
              <a:rPr lang="en-US" sz="1700" dirty="0">
                <a:solidFill>
                  <a:schemeClr val="tx1"/>
                </a:solidFill>
              </a:rPr>
              <a:t> – Spiking temporal processing unit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Osseous – RTL simulation</a:t>
            </a:r>
          </a:p>
          <a:p>
            <a:r>
              <a:rPr lang="en-US" sz="1700" dirty="0">
                <a:solidFill>
                  <a:schemeClr val="tx1"/>
                </a:solidFill>
              </a:rPr>
              <a:t>Memory Subsystem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MemHierarchy</a:t>
            </a:r>
            <a:r>
              <a:rPr lang="en-US" sz="1700" dirty="0">
                <a:solidFill>
                  <a:schemeClr val="tx1"/>
                </a:solidFill>
              </a:rPr>
              <a:t> – caches, directory, memory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CacheTracer</a:t>
            </a:r>
            <a:r>
              <a:rPr lang="en-US" sz="1700" dirty="0">
                <a:solidFill>
                  <a:schemeClr val="tx1"/>
                </a:solidFill>
              </a:rPr>
              <a:t> – cache tracing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Cassini – cache </a:t>
            </a:r>
            <a:r>
              <a:rPr lang="en-US" sz="1700" dirty="0" err="1">
                <a:solidFill>
                  <a:schemeClr val="tx1"/>
                </a:solidFill>
              </a:rPr>
              <a:t>prefetchers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CramSim</a:t>
            </a:r>
            <a:r>
              <a:rPr lang="en-US" sz="1700" dirty="0">
                <a:solidFill>
                  <a:schemeClr val="tx1"/>
                </a:solidFill>
              </a:rPr>
              <a:t> – DDR, HBM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Messier – NVM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Samba – TLB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VaultSim</a:t>
            </a:r>
            <a:r>
              <a:rPr lang="en-US" sz="1700" dirty="0">
                <a:solidFill>
                  <a:schemeClr val="tx1"/>
                </a:solidFill>
              </a:rPr>
              <a:t> – vaulted stacked memory</a:t>
            </a:r>
          </a:p>
          <a:p>
            <a:endParaRPr lang="en-US" sz="1700" dirty="0">
              <a:solidFill>
                <a:schemeClr val="tx1"/>
              </a:solidFill>
            </a:endParaRPr>
          </a:p>
          <a:p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Network drivers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Ember</a:t>
            </a:r>
            <a:r>
              <a:rPr lang="en-US" sz="1700" dirty="0">
                <a:solidFill>
                  <a:schemeClr val="tx1"/>
                </a:solidFill>
              </a:rPr>
              <a:t> – communication patterns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Firefly</a:t>
            </a:r>
            <a:r>
              <a:rPr lang="en-US" sz="1700" dirty="0">
                <a:solidFill>
                  <a:schemeClr val="tx1"/>
                </a:solidFill>
              </a:rPr>
              <a:t> – communication protocols 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Hermes</a:t>
            </a:r>
            <a:r>
              <a:rPr lang="en-US" sz="1700" dirty="0">
                <a:solidFill>
                  <a:schemeClr val="tx1"/>
                </a:solidFill>
              </a:rPr>
              <a:t> – MPI-like driver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Zodiac – trace based driver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Thornhill – memory models for Ember</a:t>
            </a:r>
          </a:p>
          <a:p>
            <a:r>
              <a:rPr lang="en-US" sz="1700" dirty="0">
                <a:solidFill>
                  <a:schemeClr val="tx1"/>
                </a:solidFill>
              </a:rPr>
              <a:t>Networks/</a:t>
            </a:r>
            <a:r>
              <a:rPr lang="en-US" sz="1700" dirty="0" err="1">
                <a:solidFill>
                  <a:schemeClr val="tx1"/>
                </a:solidFill>
              </a:rPr>
              <a:t>NoCs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Merlin</a:t>
            </a:r>
            <a:r>
              <a:rPr lang="en-US" sz="1700" dirty="0">
                <a:solidFill>
                  <a:schemeClr val="tx1"/>
                </a:solidFill>
              </a:rPr>
              <a:t> – flexible network modeling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Kingsley</a:t>
            </a:r>
            <a:r>
              <a:rPr lang="en-US" sz="1700" dirty="0">
                <a:solidFill>
                  <a:schemeClr val="tx1"/>
                </a:solidFill>
              </a:rPr>
              <a:t> – mesh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Shogun – crossbar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Accelerators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Balar</a:t>
            </a:r>
            <a:r>
              <a:rPr lang="en-US" sz="1700" dirty="0">
                <a:solidFill>
                  <a:schemeClr val="tx1"/>
                </a:solidFill>
              </a:rPr>
              <a:t> – GPGPU-Sim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Llyr – spatial compute</a:t>
            </a:r>
          </a:p>
          <a:p>
            <a:r>
              <a:rPr lang="en-US" sz="1700" dirty="0">
                <a:solidFill>
                  <a:schemeClr val="tx1"/>
                </a:solidFill>
              </a:rPr>
              <a:t>Others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sst</a:t>
            </a:r>
            <a:r>
              <a:rPr lang="en-US" sz="1700" dirty="0">
                <a:solidFill>
                  <a:schemeClr val="tx1"/>
                </a:solidFill>
              </a:rPr>
              <a:t>-macro → Mercury 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simpleElementExample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simpleSimulation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13001-D739-736B-D855-900B53FAC823}"/>
              </a:ext>
            </a:extLst>
          </p:cNvPr>
          <p:cNvSpPr/>
          <p:nvPr/>
        </p:nvSpPr>
        <p:spPr>
          <a:xfrm>
            <a:off x="647700" y="2626657"/>
            <a:ext cx="4749053" cy="6364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6B806-C86F-AE02-3651-B915A209913E}"/>
              </a:ext>
            </a:extLst>
          </p:cNvPr>
          <p:cNvSpPr/>
          <p:nvPr/>
        </p:nvSpPr>
        <p:spPr>
          <a:xfrm>
            <a:off x="641838" y="3853226"/>
            <a:ext cx="4856629" cy="19917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EB717-EAA9-2A3A-362A-71F25A9E3C83}"/>
              </a:ext>
            </a:extLst>
          </p:cNvPr>
          <p:cNvSpPr/>
          <p:nvPr/>
        </p:nvSpPr>
        <p:spPr>
          <a:xfrm>
            <a:off x="6002733" y="2303929"/>
            <a:ext cx="4856629" cy="6364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F749F-C9CA-E659-BBC0-0FF68C1BE33F}"/>
              </a:ext>
            </a:extLst>
          </p:cNvPr>
          <p:cNvSpPr/>
          <p:nvPr/>
        </p:nvSpPr>
        <p:spPr>
          <a:xfrm>
            <a:off x="6002732" y="5307105"/>
            <a:ext cx="4856629" cy="12896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B0A7-9D83-F90F-C83E-7FADF22FCBE2}"/>
              </a:ext>
            </a:extLst>
          </p:cNvPr>
          <p:cNvSpPr/>
          <p:nvPr/>
        </p:nvSpPr>
        <p:spPr>
          <a:xfrm>
            <a:off x="6002731" y="4312023"/>
            <a:ext cx="4856629" cy="9214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70291-0439-A9AF-F976-493106E00C7D}"/>
              </a:ext>
            </a:extLst>
          </p:cNvPr>
          <p:cNvSpPr/>
          <p:nvPr/>
        </p:nvSpPr>
        <p:spPr>
          <a:xfrm>
            <a:off x="6096000" y="3927697"/>
            <a:ext cx="4856629" cy="310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Ariel</a:t>
            </a:r>
          </a:p>
          <a:p>
            <a:r>
              <a:rPr lang="en-US" dirty="0"/>
              <a:t>Prospero</a:t>
            </a:r>
          </a:p>
          <a:p>
            <a:r>
              <a:rPr lang="en-US" dirty="0"/>
              <a:t>Miranda</a:t>
            </a:r>
          </a:p>
          <a:p>
            <a:r>
              <a:rPr lang="en-US" dirty="0" err="1"/>
              <a:t>Vanadis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Processor Models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890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107767" cy="4910091"/>
          </a:xfrm>
        </p:spPr>
        <p:txBody>
          <a:bodyPr/>
          <a:lstStyle/>
          <a:p>
            <a:pPr algn="l"/>
            <a:r>
              <a:rPr lang="en-US" dirty="0"/>
              <a:t>Lightweight processor core model </a:t>
            </a:r>
            <a:endParaRPr lang="en-US" sz="1200" dirty="0"/>
          </a:p>
          <a:p>
            <a:pPr algn="l"/>
            <a:r>
              <a:rPr lang="en-US" dirty="0"/>
              <a:t>Uses Intel’s PIN tools and XED decoders to analyze binaries</a:t>
            </a:r>
          </a:p>
          <a:p>
            <a:pPr lvl="1" algn="l"/>
            <a:r>
              <a:rPr lang="en-US" dirty="0"/>
              <a:t>Runs x86, x86-64, SSE/AVX, etc. binaries</a:t>
            </a:r>
          </a:p>
          <a:p>
            <a:pPr lvl="1" algn="l"/>
            <a:r>
              <a:rPr lang="en-US" dirty="0"/>
              <a:t>Supports fixed thread count parallelism (OpenMP, Qthreads, etc.)</a:t>
            </a:r>
            <a:endParaRPr lang="en-US" sz="1200" dirty="0"/>
          </a:p>
          <a:p>
            <a:pPr algn="l"/>
            <a:r>
              <a:rPr lang="en-US" dirty="0"/>
              <a:t>Passes instructions to virtual core in SST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32DB93-0021-E422-C8B4-732CD2BD47C6}"/>
              </a:ext>
            </a:extLst>
          </p:cNvPr>
          <p:cNvSpPr/>
          <p:nvPr/>
        </p:nvSpPr>
        <p:spPr>
          <a:xfrm>
            <a:off x="8516152" y="1353940"/>
            <a:ext cx="1846343" cy="1198365"/>
          </a:xfrm>
          <a:prstGeom prst="roundRect">
            <a:avLst>
              <a:gd name="adj" fmla="val 9131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Pin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B141E-4E53-3D42-80C0-5B3487CDFB71}"/>
              </a:ext>
            </a:extLst>
          </p:cNvPr>
          <p:cNvGrpSpPr/>
          <p:nvPr/>
        </p:nvGrpSpPr>
        <p:grpSpPr>
          <a:xfrm>
            <a:off x="952962" y="4848930"/>
            <a:ext cx="4054962" cy="570225"/>
            <a:chOff x="1376296" y="4644901"/>
            <a:chExt cx="4054962" cy="570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6000D6-9369-BF4B-B935-F1398CC916E2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GPGPU-Sim Integration</a:t>
              </a:r>
            </a:p>
          </p:txBody>
        </p:sp>
        <p:pic>
          <p:nvPicPr>
            <p:cNvPr id="15" name="Graphic 14" descr="Star">
              <a:extLst>
                <a:ext uri="{FF2B5EF4-FFF2-40B4-BE49-F238E27FC236}">
                  <a16:creationId xmlns:a16="http://schemas.microsoft.com/office/drawing/2014/main" id="{C9D4E8FF-04C0-7A45-8467-6BB6E075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ED7D37F-A473-27E6-54E3-A64D7791388B}"/>
              </a:ext>
            </a:extLst>
          </p:cNvPr>
          <p:cNvSpPr/>
          <p:nvPr/>
        </p:nvSpPr>
        <p:spPr>
          <a:xfrm>
            <a:off x="8620511" y="1484331"/>
            <a:ext cx="1659467" cy="561048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x86 Binary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7B907E-CCAD-FCB0-EACD-0615BDCC7490}"/>
              </a:ext>
            </a:extLst>
          </p:cNvPr>
          <p:cNvSpPr/>
          <p:nvPr/>
        </p:nvSpPr>
        <p:spPr>
          <a:xfrm>
            <a:off x="7552268" y="3265766"/>
            <a:ext cx="3770488" cy="1010277"/>
          </a:xfrm>
          <a:prstGeom prst="roundRect">
            <a:avLst>
              <a:gd name="adj" fmla="val 9963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 CPU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748D5E-C488-669A-AE79-03C560C350FC}"/>
              </a:ext>
            </a:extLst>
          </p:cNvPr>
          <p:cNvSpPr/>
          <p:nvPr/>
        </p:nvSpPr>
        <p:spPr>
          <a:xfrm>
            <a:off x="7694178" y="3768185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3DC6A1B-608C-590A-1140-8B1B856EC4BE}"/>
              </a:ext>
            </a:extLst>
          </p:cNvPr>
          <p:cNvSpPr/>
          <p:nvPr/>
        </p:nvSpPr>
        <p:spPr>
          <a:xfrm>
            <a:off x="9458004" y="3754941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5870F0-9A8F-2EF9-F952-B92962B06C09}"/>
              </a:ext>
            </a:extLst>
          </p:cNvPr>
          <p:cNvSpPr/>
          <p:nvPr/>
        </p:nvSpPr>
        <p:spPr>
          <a:xfrm>
            <a:off x="10339917" y="3754941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CE920FC-79BE-68E3-1C60-8EE00413A2AD}"/>
              </a:ext>
            </a:extLst>
          </p:cNvPr>
          <p:cNvSpPr/>
          <p:nvPr/>
        </p:nvSpPr>
        <p:spPr>
          <a:xfrm>
            <a:off x="8576091" y="3768185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75EFA3-13EB-466B-67A5-8DD40F2DE847}"/>
              </a:ext>
            </a:extLst>
          </p:cNvPr>
          <p:cNvCxnSpPr>
            <a:cxnSpLocks/>
          </p:cNvCxnSpPr>
          <p:nvPr/>
        </p:nvCxnSpPr>
        <p:spPr>
          <a:xfrm flipH="1">
            <a:off x="7552268" y="3027457"/>
            <a:ext cx="45441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3AE618-F3C1-4DEB-D78E-2F525BA91C12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9437512" y="2552305"/>
            <a:ext cx="1812" cy="71346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D9683D-4BCF-BC61-2796-9620E280B652}"/>
              </a:ext>
            </a:extLst>
          </p:cNvPr>
          <p:cNvSpPr txBox="1"/>
          <p:nvPr/>
        </p:nvSpPr>
        <p:spPr>
          <a:xfrm>
            <a:off x="9437512" y="2597799"/>
            <a:ext cx="1104499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algn="ctr"/>
            <a:r>
              <a:rPr lang="en-US" dirty="0"/>
              <a:t>Instruction </a:t>
            </a:r>
          </a:p>
          <a:p>
            <a:pPr algn="ctr"/>
            <a:r>
              <a:rPr lang="en-US" dirty="0"/>
              <a:t>trace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4D5EDD-13EB-EB77-24B7-B56DDCD4B9AA}"/>
              </a:ext>
            </a:extLst>
          </p:cNvPr>
          <p:cNvSpPr txBox="1"/>
          <p:nvPr/>
        </p:nvSpPr>
        <p:spPr>
          <a:xfrm>
            <a:off x="11327760" y="3559631"/>
            <a:ext cx="799397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dirty="0"/>
              <a:t>SST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76E278-6C99-69B7-33FB-B4C583AD3C1C}"/>
              </a:ext>
            </a:extLst>
          </p:cNvPr>
          <p:cNvSpPr txBox="1"/>
          <p:nvPr/>
        </p:nvSpPr>
        <p:spPr>
          <a:xfrm>
            <a:off x="11297001" y="1837667"/>
            <a:ext cx="799397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/>
            <a:r>
              <a:rPr lang="en-US" dirty="0"/>
              <a:t>Binary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8499390-E7C9-4C4D-85F6-980D3380E016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Pintool communicates with Ariel via shared memory IPC</a:t>
            </a:r>
          </a:p>
          <a:p>
            <a:pPr lvl="1"/>
            <a:r>
              <a:rPr lang="en-US" dirty="0"/>
              <a:t>Per-thread FIFO of instructions from pintool to Ariel’s virtual cores</a:t>
            </a:r>
          </a:p>
          <a:p>
            <a:pPr lvl="1"/>
            <a:r>
              <a:rPr lang="en-US" dirty="0"/>
              <a:t>Backpressure on FIFO halts the binary’s execution</a:t>
            </a:r>
          </a:p>
          <a:p>
            <a:r>
              <a:rPr lang="en-US" dirty="0"/>
              <a:t>Ariel’s virtual cores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Memory instruction oriented:</a:t>
            </a:r>
            <a:r>
              <a:rPr lang="en-US" dirty="0"/>
              <a:t> execute memory instructions; other ins. single cycle no-ops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Clocked:</a:t>
            </a:r>
            <a:r>
              <a:rPr lang="en-US" dirty="0"/>
              <a:t> Reads instruction stream in chunks but processes on clock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maintain dependence order or register locations</a:t>
            </a:r>
          </a:p>
          <a:p>
            <a:pPr lvl="1"/>
            <a:r>
              <a:rPr lang="en-US" dirty="0"/>
              <a:t>Can map virtual-to-physical addresses internally or use external component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Ops issued/cycle</a:t>
            </a:r>
          </a:p>
          <a:p>
            <a:pPr lvl="1"/>
            <a:r>
              <a:rPr lang="en-US" dirty="0"/>
              <a:t>Load/store queue size</a:t>
            </a:r>
          </a:p>
          <a:p>
            <a:r>
              <a:rPr lang="en-US" dirty="0"/>
              <a:t>Uses SST </a:t>
            </a:r>
            <a:r>
              <a:rPr lang="en-US" dirty="0" err="1"/>
              <a:t>standardMem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Generates </a:t>
            </a:r>
            <a:r>
              <a:rPr lang="en-US" dirty="0" err="1"/>
              <a:t>StandardMemRequests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Compatible with memHierarchy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CBC6C-D34F-BCFD-E7AC-3039BE11DCEA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07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– Part 1: Introduction to SST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 dirty="0"/>
              <a:t>This section of the tutorial will cover the following topics: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basic structure of the SST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run a simulation in SST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view the statistics from your simulation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find information about components with </a:t>
            </a:r>
            <a:r>
              <a:rPr lang="en-US" dirty="0" err="1"/>
              <a:t>sst</a:t>
            </a:r>
            <a:r>
              <a:rPr lang="en-US" dirty="0"/>
              <a:t>-info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summary of the many available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Where to get more info and help</a:t>
            </a:r>
          </a:p>
        </p:txBody>
      </p:sp>
    </p:spTree>
    <p:extLst>
      <p:ext uri="{BB962C8B-B14F-4D97-AF65-F5344CB8AC3E}">
        <p14:creationId xmlns:p14="http://schemas.microsoft.com/office/powerpoint/2010/main" val="23985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Faster than more complex/pipeline models</a:t>
            </a:r>
          </a:p>
          <a:p>
            <a:pPr lvl="1"/>
            <a:r>
              <a:rPr lang="en-US" dirty="0"/>
              <a:t>Reasonable approximation for studies on memory system performance</a:t>
            </a:r>
          </a:p>
          <a:p>
            <a:pPr lvl="2"/>
            <a:r>
              <a:rPr lang="en-US" dirty="0"/>
              <a:t>Especially for heavily memory-bound applications</a:t>
            </a:r>
          </a:p>
          <a:p>
            <a:pPr lvl="1"/>
            <a:r>
              <a:rPr lang="en-US" dirty="0"/>
              <a:t>Reasonable model of thread interactions</a:t>
            </a:r>
          </a:p>
          <a:p>
            <a:pPr lvl="1"/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Non-deterministic results</a:t>
            </a:r>
          </a:p>
          <a:p>
            <a:pPr lvl="2"/>
            <a:r>
              <a:rPr lang="en-US" dirty="0"/>
              <a:t>Interactions between </a:t>
            </a:r>
            <a:r>
              <a:rPr lang="en-US" dirty="0" err="1"/>
              <a:t>pintool</a:t>
            </a:r>
            <a:r>
              <a:rPr lang="en-US" dirty="0"/>
              <a:t>, threads, etc.</a:t>
            </a:r>
          </a:p>
          <a:p>
            <a:pPr lvl="2"/>
            <a:r>
              <a:rPr lang="en-US" dirty="0"/>
              <a:t>Variation is low (O(1%))</a:t>
            </a:r>
          </a:p>
          <a:p>
            <a:pPr lvl="1"/>
            <a:r>
              <a:rPr lang="en-US" dirty="0"/>
              <a:t>Not compatible with non-x86 binaries</a:t>
            </a:r>
          </a:p>
          <a:p>
            <a:pPr lvl="1"/>
            <a:r>
              <a:rPr lang="en-US" dirty="0"/>
              <a:t>Reliant on Pin</a:t>
            </a:r>
          </a:p>
          <a:p>
            <a:pPr lvl="2"/>
            <a:r>
              <a:rPr lang="en-US" dirty="0"/>
              <a:t>Ongoing work to enable other frontends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4F56592-3157-D144-81F2-B2419AB05A7C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1A3E69C-D218-4A44-930F-29C13DE6BE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07A4A17-C306-4A43-9D16-268454534BB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63F3E51-C7EF-0448-9732-40CC2EB865B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2DCA9245-DA64-CB41-BEFF-BA0BB06230E0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27524F-B1ED-C815-0F2F-C698B1536785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914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Trace-based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Trace-based processor model</a:t>
            </a:r>
          </a:p>
          <a:p>
            <a:pPr lvl="1"/>
            <a:r>
              <a:rPr lang="en-US" dirty="0"/>
              <a:t>Like Ariel, memory instruction oriented</a:t>
            </a:r>
          </a:p>
          <a:p>
            <a:pPr lvl="2"/>
            <a:r>
              <a:rPr lang="en-US" dirty="0"/>
              <a:t>Reads memory ops from a file and passes to the simulated memory system</a:t>
            </a:r>
          </a:p>
          <a:p>
            <a:pPr lvl="1"/>
            <a:r>
              <a:rPr lang="en-US" dirty="0"/>
              <a:t>“Single core” but can use multiple trace files to emulate threaded or MPI applications</a:t>
            </a:r>
          </a:p>
          <a:p>
            <a:pPr lvl="1"/>
            <a:r>
              <a:rPr lang="en-US" dirty="0"/>
              <a:t>Supports arbitrary length reads to account for variable vector widths</a:t>
            </a:r>
          </a:p>
          <a:p>
            <a:pPr lvl="1"/>
            <a:r>
              <a:rPr lang="en-US" dirty="0"/>
              <a:t>Performs “first touch” virtual to physical mapping</a:t>
            </a:r>
          </a:p>
          <a:p>
            <a:endParaRPr lang="en-US" sz="1200" dirty="0"/>
          </a:p>
          <a:p>
            <a:r>
              <a:rPr lang="en-US" dirty="0"/>
              <a:t>Comes with Prospero Trace Tool to generate traces</a:t>
            </a:r>
          </a:p>
          <a:p>
            <a:pPr lvl="1"/>
            <a:r>
              <a:rPr lang="en-US" dirty="0"/>
              <a:t>Or can generate your own and translate to Prospero’s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DBABD64-3AC4-9E4F-B509-83B88D9DF3E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82F0A3-0884-0343-85A6-1EC2419E21D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10902F2-B995-9F44-96C3-753877BF8B5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F707C0D-DAB8-6746-B25E-66ACFE853055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EBB554C-ADF2-1C42-8CFA-B488C232EB3A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EA57B4-1DB7-D82A-56DF-A249F8B3E280}"/>
              </a:ext>
            </a:extLst>
          </p:cNvPr>
          <p:cNvSpPr/>
          <p:nvPr/>
        </p:nvSpPr>
        <p:spPr>
          <a:xfrm>
            <a:off x="8308623" y="460342"/>
            <a:ext cx="36157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prospero.prosperoCPU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7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Prospero: </a:t>
            </a:r>
            <a:r>
              <a:rPr lang="en-US"/>
              <a:t>The Tradeoff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Faster than Ariel*</a:t>
            </a:r>
          </a:p>
          <a:p>
            <a:pPr lvl="2"/>
            <a:r>
              <a:rPr lang="en-US" dirty="0"/>
              <a:t>Provided you can get a trace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Traces can be very large</a:t>
            </a:r>
          </a:p>
          <a:p>
            <a:pPr lvl="2"/>
            <a:r>
              <a:rPr lang="en-US" dirty="0"/>
              <a:t>Requires good I/O system to store and read the trace</a:t>
            </a:r>
          </a:p>
          <a:p>
            <a:pPr lvl="1"/>
            <a:r>
              <a:rPr lang="en-US" dirty="0"/>
              <a:t>Traces are less flexible than actual execution</a:t>
            </a:r>
          </a:p>
          <a:p>
            <a:pPr lvl="2"/>
            <a:r>
              <a:rPr lang="en-US" dirty="0"/>
              <a:t>Capture a single execution stream using a single application input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92996C5-4AFE-9F49-84D3-290B15D3D9A3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455DA6D6-498C-744E-8591-3D9BA4692C0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4C0FD77-88DA-1C41-A54F-CF57D61C3D1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332D3C3-71E3-5443-A512-46BA7B0FBD9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610C00D-C7E5-6C4F-B18E-E49A558878BD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E06E55-06FD-2201-8E43-CE3E29CDE8AB}"/>
              </a:ext>
            </a:extLst>
          </p:cNvPr>
          <p:cNvSpPr/>
          <p:nvPr/>
        </p:nvSpPr>
        <p:spPr>
          <a:xfrm>
            <a:off x="8308623" y="460342"/>
            <a:ext cx="36157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prospero.prosperoCPU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8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Pattern-based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Extremely light-weight processor model</a:t>
            </a:r>
          </a:p>
          <a:p>
            <a:pPr lvl="1"/>
            <a:r>
              <a:rPr lang="en-US" dirty="0"/>
              <a:t>Generates memory address patterns</a:t>
            </a:r>
          </a:p>
          <a:p>
            <a:pPr lvl="1"/>
            <a:r>
              <a:rPr lang="en-US" dirty="0"/>
              <a:t>Supports request dependencies</a:t>
            </a:r>
            <a:endParaRPr lang="en-US" sz="1200" dirty="0"/>
          </a:p>
          <a:p>
            <a:r>
              <a:rPr lang="en-US" dirty="0"/>
              <a:t>Library patterns</a:t>
            </a:r>
          </a:p>
          <a:p>
            <a:pPr lvl="1"/>
            <a:r>
              <a:rPr lang="en-US" dirty="0"/>
              <a:t>Strided accesses (single stream)</a:t>
            </a:r>
          </a:p>
          <a:p>
            <a:pPr lvl="2"/>
            <a:r>
              <a:rPr lang="en-US" dirty="0"/>
              <a:t>Forward and reverse strides</a:t>
            </a:r>
          </a:p>
          <a:p>
            <a:pPr lvl="1"/>
            <a:r>
              <a:rPr lang="en-US" dirty="0"/>
              <a:t>Random accesses</a:t>
            </a:r>
          </a:p>
          <a:p>
            <a:pPr lvl="1"/>
            <a:r>
              <a:rPr lang="en-US" dirty="0"/>
              <a:t>GUPS</a:t>
            </a:r>
          </a:p>
          <a:p>
            <a:pPr lvl="1"/>
            <a:r>
              <a:rPr lang="en-US" dirty="0"/>
              <a:t>STREAM benchmark</a:t>
            </a:r>
          </a:p>
          <a:p>
            <a:pPr lvl="2"/>
            <a:r>
              <a:rPr lang="en-US" dirty="0"/>
              <a:t>In-order &amp; out-of-order CPU</a:t>
            </a:r>
          </a:p>
          <a:p>
            <a:pPr lvl="1"/>
            <a:r>
              <a:rPr lang="en-US" dirty="0"/>
              <a:t>3D stencil</a:t>
            </a:r>
          </a:p>
          <a:p>
            <a:pPr lvl="1"/>
            <a:r>
              <a:rPr lang="en-US" dirty="0"/>
              <a:t>Sparse matrix vector multiply (SpMV)</a:t>
            </a:r>
          </a:p>
          <a:p>
            <a:pPr lvl="1"/>
            <a:r>
              <a:rPr lang="en-US" dirty="0"/>
              <a:t>Copy (~array copy)</a:t>
            </a:r>
          </a:p>
          <a:p>
            <a:pPr lvl="1"/>
            <a:r>
              <a:rPr lang="en-US" i="1" dirty="0"/>
              <a:t>Stake</a:t>
            </a:r>
            <a:r>
              <a:rPr lang="en-US" dirty="0"/>
              <a:t> interface to the Spike </a:t>
            </a:r>
            <a:r>
              <a:rPr lang="en-US" dirty="0" err="1"/>
              <a:t>RiscV</a:t>
            </a:r>
            <a:r>
              <a:rPr lang="en-US" dirty="0"/>
              <a:t> simulator</a:t>
            </a:r>
          </a:p>
          <a:p>
            <a:pPr lvl="1"/>
            <a:r>
              <a:rPr lang="en-US" dirty="0"/>
              <a:t>Ongoing work to integrate Spatter patterns</a:t>
            </a:r>
          </a:p>
          <a:p>
            <a:pPr lvl="1"/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37540C77-D506-AB42-AEA7-57012A152DB6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0DDA609-563B-D041-BEE3-BF0A4500BBE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7AE91CBD-1D10-E544-BE96-C7CE61E73A00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6FE2FCC4-81DD-AB48-ABD6-B0C50D15B78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B24710A-0098-B64E-B311-4591B540567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CE036-30B8-E324-CFF3-F83A028370E3}"/>
              </a:ext>
            </a:extLst>
          </p:cNvPr>
          <p:cNvSpPr/>
          <p:nvPr/>
        </p:nvSpPr>
        <p:spPr>
          <a:xfrm>
            <a:off x="8861777" y="460342"/>
            <a:ext cx="306257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miranda.BaseCPU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37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lightweight – no binary, no trace</a:t>
            </a:r>
          </a:p>
          <a:p>
            <a:pPr lvl="1"/>
            <a:r>
              <a:rPr lang="en-US" dirty="0"/>
              <a:t>Good for applications whose address patterns are predictable</a:t>
            </a:r>
          </a:p>
          <a:p>
            <a:pPr lvl="2"/>
            <a:r>
              <a:rPr lang="en-US" dirty="0"/>
              <a:t>e.g., not much pointer-chasing</a:t>
            </a:r>
          </a:p>
          <a:p>
            <a:pPr lvl="1"/>
            <a:r>
              <a:rPr lang="en-US" dirty="0"/>
              <a:t>Models instruction dependences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a generator for the memory pattern of interest</a:t>
            </a:r>
          </a:p>
          <a:p>
            <a:pPr lvl="2"/>
            <a:r>
              <a:rPr lang="en-US" dirty="0"/>
              <a:t>Requires a good understanding of the pattern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22C70F-CE53-B10E-57D1-ED4F8A92267D}"/>
              </a:ext>
            </a:extLst>
          </p:cNvPr>
          <p:cNvSpPr/>
          <p:nvPr/>
        </p:nvSpPr>
        <p:spPr>
          <a:xfrm>
            <a:off x="8861777" y="460342"/>
            <a:ext cx="306257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miranda.BaseCPU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301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Vanadis</a:t>
            </a:r>
            <a:r>
              <a:rPr lang="en-US" b="1" dirty="0">
                <a:solidFill>
                  <a:schemeClr val="accent4"/>
                </a:solidFill>
              </a:rPr>
              <a:t>: </a:t>
            </a:r>
            <a:r>
              <a:rPr lang="en-US" dirty="0"/>
              <a:t>OOO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MPIS32 and RV64 compatible processor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OOO model	</a:t>
            </a:r>
          </a:p>
          <a:p>
            <a:pPr marL="726948" lvl="1" indent="-342900"/>
            <a:r>
              <a:rPr lang="en-US" dirty="0"/>
              <a:t>Configure micro-architectural details</a:t>
            </a:r>
          </a:p>
          <a:p>
            <a:pPr marL="909828" lvl="2" indent="-342900"/>
            <a:r>
              <a:rPr lang="en-US" dirty="0"/>
              <a:t>Instruction fetch/decode/retire rate</a:t>
            </a:r>
          </a:p>
          <a:p>
            <a:pPr marL="909828" lvl="2" indent="-342900"/>
            <a:r>
              <a:rPr lang="en-US" dirty="0"/>
              <a:t>ROB size</a:t>
            </a:r>
          </a:p>
          <a:p>
            <a:pPr marL="726948" lvl="1" indent="-342900"/>
            <a:r>
              <a:rPr lang="en-US" dirty="0"/>
              <a:t>Branch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Multi-threaded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Musl</a:t>
            </a:r>
            <a:r>
              <a:rPr lang="en-US" dirty="0"/>
              <a:t> </a:t>
            </a:r>
            <a:r>
              <a:rPr lang="en-US" dirty="0" err="1"/>
              <a:t>libc</a:t>
            </a:r>
            <a:r>
              <a:rPr lang="en-US" dirty="0"/>
              <a:t> used to cross-compile programs</a:t>
            </a:r>
          </a:p>
          <a:p>
            <a:pPr marL="726948" lvl="1" indent="-342900"/>
            <a:r>
              <a:rPr lang="en-US" dirty="0"/>
              <a:t>Also tested with clang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System-call emulation</a:t>
            </a:r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EA8E77-87D9-813A-C4DA-59BBDAA115FD}"/>
              </a:ext>
            </a:extLst>
          </p:cNvPr>
          <p:cNvSpPr/>
          <p:nvPr/>
        </p:nvSpPr>
        <p:spPr>
          <a:xfrm>
            <a:off x="8091971" y="460342"/>
            <a:ext cx="383237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vanadis.VanadisNodeOS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832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0046-6587-C02E-5D19-DA7C10EA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D5069-B6FF-2059-3EFE-103E56B88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DBB73-D71C-1246-B25B-8D30CE3DF3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if you wanted something much more complex? Can SST simulate a core with SMT? What about something like a modern processor? SPR? EPYC?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97E1B-3678-11C6-FC03-2D2094C0D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r="17808"/>
          <a:stretch/>
        </p:blipFill>
        <p:spPr bwMode="auto">
          <a:xfrm>
            <a:off x="292100" y="2158118"/>
            <a:ext cx="4864100" cy="403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12DFD-2C48-F856-4233-CD53DEE18996}"/>
              </a:ext>
            </a:extLst>
          </p:cNvPr>
          <p:cNvSpPr txBox="1"/>
          <p:nvPr/>
        </p:nvSpPr>
        <p:spPr>
          <a:xfrm>
            <a:off x="292100" y="6365909"/>
            <a:ext cx="4584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www.intel.com</a:t>
            </a:r>
            <a:r>
              <a:rPr lang="en-US" sz="1200" dirty="0"/>
              <a:t>/content/www/us/</a:t>
            </a:r>
            <a:r>
              <a:rPr lang="en-US" sz="1200" dirty="0" err="1"/>
              <a:t>en</a:t>
            </a:r>
            <a:r>
              <a:rPr lang="en-US" sz="1200" dirty="0"/>
              <a:t>/developer/articles/technical/fourth-generation-</a:t>
            </a:r>
            <a:r>
              <a:rPr lang="en-US" sz="1200" dirty="0" err="1"/>
              <a:t>xeon</a:t>
            </a:r>
            <a:r>
              <a:rPr lang="en-US" sz="1200" dirty="0"/>
              <a:t>-scalable-family-</a:t>
            </a:r>
            <a:r>
              <a:rPr lang="en-US" sz="1200" dirty="0" err="1"/>
              <a:t>overview.html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48D67-775D-AEC4-2AC1-EE3CCF829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5650"/>
            <a:ext cx="2765765" cy="2289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22315-705D-D5D8-13C0-4163E0101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281" y="4314916"/>
            <a:ext cx="4826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4A1ACE-24E9-F706-53FA-F5DFC475ACE1}"/>
              </a:ext>
            </a:extLst>
          </p:cNvPr>
          <p:cNvSpPr txBox="1"/>
          <p:nvPr/>
        </p:nvSpPr>
        <p:spPr>
          <a:xfrm>
            <a:off x="6096000" y="6365910"/>
            <a:ext cx="5216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www.amd.com</a:t>
            </a:r>
            <a:r>
              <a:rPr lang="en-US" sz="1200" dirty="0"/>
              <a:t>/content/dam/</a:t>
            </a:r>
            <a:r>
              <a:rPr lang="en-US" sz="1200" dirty="0" err="1"/>
              <a:t>amd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/documents/</a:t>
            </a:r>
            <a:r>
              <a:rPr lang="en-US" sz="1200" dirty="0" err="1"/>
              <a:t>epyc</a:t>
            </a:r>
            <a:r>
              <a:rPr lang="en-US" sz="1200" dirty="0"/>
              <a:t>-technical-docs/white-papers/58015-epyc-9004-tg-architecture-overview.pdf</a:t>
            </a:r>
          </a:p>
        </p:txBody>
      </p:sp>
    </p:spTree>
    <p:extLst>
      <p:ext uri="{BB962C8B-B14F-4D97-AF65-F5344CB8AC3E}">
        <p14:creationId xmlns:p14="http://schemas.microsoft.com/office/powerpoint/2010/main" val="40020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Let’s start simple…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RISC-V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I-Cache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D-Cache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L2 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B2B1B4-E921-5EF4-0D6F-C4C0A8541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4453" y="1328165"/>
          <a:ext cx="3067987" cy="472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28800" imgH="2819560" progId="Visio.Drawing.15">
                  <p:embed/>
                </p:oleObj>
              </mc:Choice>
              <mc:Fallback>
                <p:oleObj name="Visio" r:id="rId2" imgW="1828800" imgH="2819560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B2B1B4-E921-5EF4-0D6F-C4C0A8541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4453" y="1328165"/>
                        <a:ext cx="3067987" cy="472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2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What attributes can we change in the core model?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CB6D3-4CB9-4856-5292-93E5C2EF9D8B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</a:t>
            </a:r>
            <a:r>
              <a:rPr lang="en-US" dirty="0" err="1">
                <a:latin typeface="Consolas"/>
                <a:cs typeface="Consolas"/>
              </a:rPr>
              <a:t>vanadis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6F301-61DB-2372-1B9C-5096A3AC20AA}"/>
              </a:ext>
            </a:extLst>
          </p:cNvPr>
          <p:cNvSpPr txBox="1"/>
          <p:nvPr/>
        </p:nvSpPr>
        <p:spPr>
          <a:xfrm>
            <a:off x="0" y="2068354"/>
            <a:ext cx="12192000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Parameters (35 total)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verbose: Set the level of output verbosity, 0 is no output, higher is more output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dbg_mask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Mask for output. Default is to not mask anything out (0) and defer to 'verbose'.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start_verbose_when_issue_address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Set verbose to 0 until the specified instruction address is issued, then set to 'verbose' parameter  []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stop_verbose_when_retire_address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When the specified instruction address is retired, set verbose to 0  []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pause_when_retire_address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If specified, the simulation will stop when this address is retired.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pipeline_trace_file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If specified, a trace of the pipeline activity will be generated to this file.  []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Maximum number of cycles to execute. The core will halt after this many cycles.  [std::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numeric_limits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&lt;uint64_t&gt;::max()]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node_id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Identifier for the node this core belongs to. Each node in the system needs a unique ID between 0 and (number of nodes) - 1. Used to tag output.  [0]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core_id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Identifier for this core. Each core in the system needs a unique ID between 0 and (number of cores) - 1.  [&lt;required&gt;]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hardware_threads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hardware threads in this core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clock: Core clock frequency  [1GHz]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reorder_slots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slots in the reorder buffer  [64]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physical_integer_registers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integer registers per hardware thread  [128]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physical_fp_registers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floating point registers per hardware thread  [128]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arithemetic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units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arithmetic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division units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division  [4]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arithmetic units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arithmetic  [8]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division units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division  [80]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branch units  [1]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branch  [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int_arith_cycles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issues_per_cycle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issues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fetches_per_cycle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fetches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retires_per_cycle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retires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decodes_per_cycle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decodes per cycle  [2]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dcache_line_width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Width of a line for the data cache, in bytes. (Currently not used but may be in the future).  [64]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icache_line_width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Width of a line for the instruction cache, in bytes  [64]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print_retire_tables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registers during retirement step (default is yes)  [true]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print_issue_tables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registers during issue step (default is yes)  [true]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print_int_reg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integer registers true/false, auto set to true if verbose &gt; 16  [false]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print_fp_reg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floating-point registers true/false, auto set to true if verbose &gt; 16  [false]</a:t>
            </a:r>
          </a:p>
          <a:p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print_rob</a:t>
            </a:r>
            <a:r>
              <a:rPr lang="en-US" sz="8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reorder buffer state during issue and retire  [true]</a:t>
            </a:r>
          </a:p>
        </p:txBody>
      </p:sp>
    </p:spTree>
    <p:extLst>
      <p:ext uri="{BB962C8B-B14F-4D97-AF65-F5344CB8AC3E}">
        <p14:creationId xmlns:p14="http://schemas.microsoft.com/office/powerpoint/2010/main" val="192855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What attributes can we change in the core model?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CB6D3-4CB9-4856-5292-93E5C2EF9D8B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</a:t>
            </a:r>
            <a:r>
              <a:rPr lang="en-US" dirty="0" err="1">
                <a:latin typeface="Consolas"/>
                <a:cs typeface="Consolas"/>
              </a:rPr>
              <a:t>vanadis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6F301-61DB-2372-1B9C-5096A3AC20AA}"/>
              </a:ext>
            </a:extLst>
          </p:cNvPr>
          <p:cNvSpPr txBox="1"/>
          <p:nvPr/>
        </p:nvSpPr>
        <p:spPr>
          <a:xfrm>
            <a:off x="0" y="2068354"/>
            <a:ext cx="12192000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Parameters (Purged a Few…)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clock: Core clock frequency  [</a:t>
            </a:r>
            <a:r>
              <a:rPr lang="en-US" sz="1400" b="1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1GHz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reorder_slots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slots in the reorder buffer  [64]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physical_integer_registers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integer registers per hardware thread  [128]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physical_fp_registers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floating point registers per hardware thread  [128]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arithemetic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units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arithmetic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division units  [1]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division  [4]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arithmetic units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arithmetic  [8]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division units  [1]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division  [80]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branch units  [1]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branch  [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int_arith_cycles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issues_per_cycle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issues per cycle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fetches_per_cycle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fetches per cycle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retires_per_cycle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retires per cycle  [2]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decodes_per_cycle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decodes per cycle  [2]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04406D4D-ABA4-6229-1675-927F6428E6CD}"/>
              </a:ext>
            </a:extLst>
          </p:cNvPr>
          <p:cNvSpPr/>
          <p:nvPr/>
        </p:nvSpPr>
        <p:spPr>
          <a:xfrm>
            <a:off x="7602165" y="1694459"/>
            <a:ext cx="3073400" cy="647700"/>
          </a:xfrm>
          <a:prstGeom prst="borderCallout1">
            <a:avLst>
              <a:gd name="adj1" fmla="val 61887"/>
              <a:gd name="adj2" fmla="val -5440"/>
              <a:gd name="adj3" fmla="val 110539"/>
              <a:gd name="adj4" fmla="val -89573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Parameter</a:t>
            </a:r>
          </a:p>
        </p:txBody>
      </p:sp>
    </p:spTree>
    <p:extLst>
      <p:ext uri="{BB962C8B-B14F-4D97-AF65-F5344CB8AC3E}">
        <p14:creationId xmlns:p14="http://schemas.microsoft.com/office/powerpoint/2010/main" val="17258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36167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use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Codespaces</a:t>
            </a:r>
            <a:r>
              <a:rPr lang="en-US" dirty="0"/>
              <a:t> for this tutorial.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Everyone with a </a:t>
            </a:r>
            <a:r>
              <a:rPr lang="en-US" dirty="0" err="1"/>
              <a:t>Github</a:t>
            </a:r>
            <a:r>
              <a:rPr lang="en-US" dirty="0"/>
              <a:t> account receives 180 free core hours and 15 free gigabytes of storage every month.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https://github.com/sstsimulator/sst-tutorials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Click “Code”</a:t>
            </a:r>
          </a:p>
          <a:p>
            <a:pPr marL="726948" lvl="1" indent="-342900"/>
            <a:r>
              <a:rPr lang="en-US" dirty="0"/>
              <a:t>”</a:t>
            </a:r>
            <a:r>
              <a:rPr lang="en-US" dirty="0" err="1"/>
              <a:t>Codespaces</a:t>
            </a:r>
            <a:r>
              <a:rPr lang="en-US" dirty="0"/>
              <a:t>”</a:t>
            </a:r>
          </a:p>
          <a:p>
            <a:pPr marL="726948" lvl="1" indent="-342900"/>
            <a:r>
              <a:rPr lang="en-US" dirty="0"/>
              <a:t>“...”</a:t>
            </a:r>
          </a:p>
          <a:p>
            <a:pPr marL="726948" lvl="1" indent="-342900"/>
            <a:r>
              <a:rPr lang="en-US" dirty="0"/>
              <a:t>“New with options”</a:t>
            </a:r>
          </a:p>
          <a:p>
            <a:pPr marL="726948" lvl="1" indent="-342900"/>
            <a:r>
              <a:rPr lang="en-US" dirty="0"/>
              <a:t>Dev container configuration -&gt; “ispass2024”</a:t>
            </a:r>
          </a:p>
          <a:p>
            <a:pPr marL="726948" lvl="1" indent="-342900"/>
            <a:r>
              <a:rPr lang="en-US" dirty="0"/>
              <a:t>“Create </a:t>
            </a:r>
            <a:r>
              <a:rPr lang="en-US" dirty="0" err="1"/>
              <a:t>codespace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Alternate instructions are available at </a:t>
            </a:r>
            <a:r>
              <a:rPr lang="en-US" dirty="0">
                <a:hlinkClick r:id="rId4"/>
              </a:rPr>
              <a:t>https://github.com/sstsimulator/sst-tutorials/tree/master/ispass2024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may also want to open </a:t>
            </a:r>
            <a:r>
              <a:rPr lang="en-US" dirty="0">
                <a:hlinkClick r:id="rId5"/>
              </a:rPr>
              <a:t>https://github.com/sstsimulator/sst-elements</a:t>
            </a:r>
            <a:r>
              <a:rPr lang="en-US" dirty="0"/>
              <a:t> in another tab</a:t>
            </a:r>
          </a:p>
        </p:txBody>
      </p:sp>
    </p:spTree>
    <p:extLst>
      <p:ext uri="{BB962C8B-B14F-4D97-AF65-F5344CB8AC3E}">
        <p14:creationId xmlns:p14="http://schemas.microsoft.com/office/powerpoint/2010/main" val="10712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 dirty="0"/>
              <a:t>Let’s start simple…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Ok, not so simple but the structure is similar to all SST configurations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B2B1B4-E921-5EF4-0D6F-C4C0A8541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4453" y="1328165"/>
          <a:ext cx="3067987" cy="472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28800" imgH="2819560" progId="Visio.Drawing.15">
                  <p:embed/>
                </p:oleObj>
              </mc:Choice>
              <mc:Fallback>
                <p:oleObj name="Visio" r:id="rId2" imgW="1828800" imgH="2819560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B2B1B4-E921-5EF4-0D6F-C4C0A8541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4453" y="1328165"/>
                        <a:ext cx="3067987" cy="472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C072D0-5502-B8DF-566B-A4B712D31D2D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cat </a:t>
            </a:r>
            <a:r>
              <a:rPr lang="en-US" dirty="0" err="1">
                <a:latin typeface="Consolas"/>
                <a:cs typeface="Consolas"/>
              </a:rPr>
              <a:t>basic_vanadis.py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216CA-87A2-6A35-4DA0-9A71AD05F0F6}"/>
              </a:ext>
            </a:extLst>
          </p:cNvPr>
          <p:cNvSpPr txBox="1"/>
          <p:nvPr/>
        </p:nvSpPr>
        <p:spPr>
          <a:xfrm>
            <a:off x="1265037" y="3244334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no_rtr_vanadis.py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6780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if we want to make something more complex?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3x2 mesh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CPUs at 1, 3, 4,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 at 0,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DC9DC-B671-CB49-EFB0-5DC0C1AD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366" y="1873070"/>
            <a:ext cx="4756915" cy="18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5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Multi-core </a:t>
            </a:r>
            <a:r>
              <a:rPr lang="en-US" dirty="0" err="1"/>
              <a:t>Vanadis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if we want to make something more complex?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looks frightening but isn’t that bad…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DC9DC-B671-CB49-EFB0-5DC0C1AD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366" y="1873070"/>
            <a:ext cx="4756915" cy="1880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EE94F-DD1A-EFA0-33E6-DD5F5C5044C6}"/>
              </a:ext>
            </a:extLst>
          </p:cNvPr>
          <p:cNvSpPr txBox="1"/>
          <p:nvPr/>
        </p:nvSpPr>
        <p:spPr>
          <a:xfrm>
            <a:off x="1265037" y="1564765"/>
            <a:ext cx="4756915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c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 </a:t>
            </a:r>
            <a:r>
              <a:rPr lang="en-US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boom_vanadis-kingsley.py</a:t>
            </a:r>
            <a:endParaRPr lang="en-US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C6694-B46B-9701-DFB8-A6888900D430}"/>
              </a:ext>
            </a:extLst>
          </p:cNvPr>
          <p:cNvSpPr txBox="1"/>
          <p:nvPr/>
        </p:nvSpPr>
        <p:spPr>
          <a:xfrm>
            <a:off x="1265036" y="2900055"/>
            <a:ext cx="4756915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boom_vanadis-kingsley.py</a:t>
            </a:r>
            <a:endParaRPr lang="en-US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5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Vanadis</a:t>
            </a:r>
            <a:r>
              <a:rPr lang="en-US" b="1" dirty="0">
                <a:solidFill>
                  <a:schemeClr val="accent4"/>
                </a:solidFill>
              </a:rPr>
              <a:t>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Runs binaries</a:t>
            </a:r>
          </a:p>
          <a:p>
            <a:pPr lvl="1"/>
            <a:r>
              <a:rPr lang="en-US" dirty="0"/>
              <a:t>Detailed model of instruction dependencies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Slower than other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2EBF38-65F1-C28F-B2EF-3C419559DD4B}"/>
              </a:ext>
            </a:extLst>
          </p:cNvPr>
          <p:cNvSpPr/>
          <p:nvPr/>
        </p:nvSpPr>
        <p:spPr>
          <a:xfrm>
            <a:off x="8091971" y="460342"/>
            <a:ext cx="383237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vanadis.VanadisNodeOS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72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memHierarchy</a:t>
            </a:r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Memory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00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interoperable memory system elements</a:t>
            </a:r>
          </a:p>
          <a:p>
            <a:pPr lvl="1"/>
            <a:r>
              <a:rPr lang="en-US" dirty="0"/>
              <a:t>Caches</a:t>
            </a:r>
          </a:p>
          <a:p>
            <a:pPr lvl="1"/>
            <a:r>
              <a:rPr lang="en-US" dirty="0"/>
              <a:t>Directories</a:t>
            </a:r>
          </a:p>
          <a:p>
            <a:pPr lvl="1"/>
            <a:r>
              <a:rPr lang="en-US" dirty="0"/>
              <a:t>Memory controllers</a:t>
            </a:r>
          </a:p>
          <a:p>
            <a:pPr lvl="2"/>
            <a:r>
              <a:rPr lang="en-US" dirty="0"/>
              <a:t>Interfaces to memory models (DDR, HBM, HMC, NVM, etc.)</a:t>
            </a:r>
          </a:p>
          <a:p>
            <a:pPr lvl="1"/>
            <a:r>
              <a:rPr lang="en-US" dirty="0"/>
              <a:t>Scratchpads</a:t>
            </a:r>
          </a:p>
          <a:p>
            <a:pPr lvl="1"/>
            <a:r>
              <a:rPr lang="en-US" dirty="0"/>
              <a:t>NoC (network-on-chip) interfaces</a:t>
            </a:r>
          </a:p>
          <a:p>
            <a:pPr lvl="1"/>
            <a:r>
              <a:rPr lang="en-US" dirty="0"/>
              <a:t>Buses</a:t>
            </a:r>
          </a:p>
          <a:p>
            <a:r>
              <a:rPr lang="en-US" dirty="0"/>
              <a:t>Components are cycle-accurate/cycle-level</a:t>
            </a:r>
          </a:p>
          <a:p>
            <a:r>
              <a:rPr lang="en-US" dirty="0"/>
              <a:t>Capable of modeling modern cache and memory subsystems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3599A3-48F1-DB56-DB7F-EE5CB45CF8B6}"/>
              </a:ext>
            </a:extLst>
          </p:cNvPr>
          <p:cNvSpPr/>
          <p:nvPr/>
        </p:nvSpPr>
        <p:spPr>
          <a:xfrm>
            <a:off x="6897511" y="460342"/>
            <a:ext cx="502683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memHierarchy | grep " Component"</a:t>
            </a:r>
          </a:p>
        </p:txBody>
      </p:sp>
    </p:spTree>
    <p:extLst>
      <p:ext uri="{BB962C8B-B14F-4D97-AF65-F5344CB8AC3E}">
        <p14:creationId xmlns:p14="http://schemas.microsoft.com/office/powerpoint/2010/main" val="22214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Cache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Highly configurable</a:t>
            </a:r>
          </a:p>
          <a:p>
            <a:pPr lvl="1"/>
            <a:r>
              <a:rPr lang="en-US" dirty="0"/>
              <a:t>Arbitrary hierarchy depth, flexible topologies</a:t>
            </a:r>
          </a:p>
          <a:p>
            <a:pPr lvl="1"/>
            <a:r>
              <a:rPr lang="en-US" dirty="0"/>
              <a:t>Cache inclusivity, coherence, private/shared, etc. configurable</a:t>
            </a:r>
          </a:p>
          <a:p>
            <a:pPr lvl="1"/>
            <a:r>
              <a:rPr lang="en-US" dirty="0"/>
              <a:t>Single- and multi-socket configurations</a:t>
            </a:r>
          </a:p>
          <a:p>
            <a:pPr lvl="1"/>
            <a:r>
              <a:rPr lang="en-US" dirty="0"/>
              <a:t>Prefetch via </a:t>
            </a:r>
            <a:r>
              <a:rPr lang="en-US" i="1" dirty="0"/>
              <a:t>Cassini</a:t>
            </a:r>
            <a:r>
              <a:rPr lang="en-US" dirty="0"/>
              <a:t> element library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Components support direct, bus, and on-chip network (NoC) communication</a:t>
            </a:r>
            <a:endParaRPr lang="en-US" sz="1400" dirty="0"/>
          </a:p>
          <a:p>
            <a:r>
              <a:rPr lang="en-US" dirty="0"/>
              <a:t>Event types: read/write, atomics, LLSC, noncacheable, custom memory, etc. 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B73E74-473C-5CE6-9DC8-D985D68E40D5}"/>
              </a:ext>
            </a:extLst>
          </p:cNvPr>
          <p:cNvSpPr/>
          <p:nvPr/>
        </p:nvSpPr>
        <p:spPr>
          <a:xfrm>
            <a:off x="8410222" y="460342"/>
            <a:ext cx="35141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memHierarchy.Cache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18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to memory is the </a:t>
            </a:r>
            <a:r>
              <a:rPr lang="en-US" i="1" dirty="0" err="1"/>
              <a:t>MemController</a:t>
            </a:r>
            <a:endParaRPr lang="en-US" i="1" dirty="0"/>
          </a:p>
          <a:p>
            <a:r>
              <a:rPr lang="en-US" dirty="0" err="1"/>
              <a:t>MemControllers</a:t>
            </a:r>
            <a:r>
              <a:rPr lang="en-US" dirty="0"/>
              <a:t> implement </a:t>
            </a:r>
            <a:r>
              <a:rPr lang="en-US" i="1" dirty="0"/>
              <a:t>backends</a:t>
            </a:r>
          </a:p>
          <a:p>
            <a:pPr lvl="1"/>
            <a:r>
              <a:rPr lang="en-US" dirty="0"/>
              <a:t>These do the actual work of timing memory access</a:t>
            </a:r>
          </a:p>
          <a:p>
            <a:pPr lvl="1"/>
            <a:r>
              <a:rPr lang="en-US" dirty="0"/>
              <a:t>Can be interfaces to other memory simulators</a:t>
            </a:r>
          </a:p>
          <a:p>
            <a:pPr lvl="1"/>
            <a:r>
              <a:rPr lang="en-US" dirty="0"/>
              <a:t>More on the next slide</a:t>
            </a:r>
          </a:p>
          <a:p>
            <a:r>
              <a:rPr lang="en-US" dirty="0"/>
              <a:t>Support </a:t>
            </a:r>
            <a:r>
              <a:rPr lang="en-US" i="1" dirty="0"/>
              <a:t>custom memory instructions</a:t>
            </a:r>
            <a:endParaRPr lang="en-US" dirty="0"/>
          </a:p>
          <a:p>
            <a:pPr lvl="1"/>
            <a:r>
              <a:rPr lang="en-US" dirty="0"/>
              <a:t>Including ability to do cache shootdowns for coherence maintenance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8117FF-3834-F8B5-BA0E-07EEBFEAC335}"/>
              </a:ext>
            </a:extLst>
          </p:cNvPr>
          <p:cNvSpPr/>
          <p:nvPr/>
        </p:nvSpPr>
        <p:spPr>
          <a:xfrm>
            <a:off x="7518400" y="460342"/>
            <a:ext cx="440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memHierarchy.MemController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36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5553-E4D2-7445-8FC3-A3F553ED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0C37-FB96-2047-B290-403E24166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C5DE-5240-E741-BCD1-700BFAADE8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6970892" cy="49100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controller</a:t>
            </a:r>
          </a:p>
          <a:p>
            <a:pPr lvl="1"/>
            <a:r>
              <a:rPr lang="en-US" dirty="0"/>
              <a:t>Manages data values if needed (backing store)</a:t>
            </a:r>
          </a:p>
          <a:p>
            <a:pPr lvl="1"/>
            <a:r>
              <a:rPr lang="en-US" dirty="0"/>
              <a:t>Facilitates custom memory commands</a:t>
            </a:r>
          </a:p>
          <a:p>
            <a:pPr lvl="2"/>
            <a:r>
              <a:rPr lang="en-US" dirty="0"/>
              <a:t>Including cache shootdowns for coherence maintenance</a:t>
            </a:r>
          </a:p>
          <a:p>
            <a:pPr lvl="1"/>
            <a:r>
              <a:rPr lang="en-US" dirty="0"/>
              <a:t>Passes events to </a:t>
            </a:r>
            <a:r>
              <a:rPr lang="en-US" i="1" dirty="0"/>
              <a:t>memory backend </a:t>
            </a:r>
            <a:r>
              <a:rPr lang="en-US" dirty="0"/>
              <a:t>subcomponent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Backend: </a:t>
            </a:r>
            <a:r>
              <a:rPr lang="en-US" dirty="0"/>
              <a:t>the “real” memory controller and/or memory</a:t>
            </a:r>
          </a:p>
          <a:p>
            <a:pPr lvl="1"/>
            <a:r>
              <a:rPr lang="en-US" dirty="0"/>
              <a:t>Implementations</a:t>
            </a:r>
          </a:p>
          <a:p>
            <a:pPr lvl="2"/>
            <a:r>
              <a:rPr lang="en-US" dirty="0"/>
              <a:t>Memory controller and model itself</a:t>
            </a:r>
          </a:p>
          <a:p>
            <a:pPr lvl="2"/>
            <a:r>
              <a:rPr lang="en-US" dirty="0"/>
              <a:t>Memory controller with interface to a memory component</a:t>
            </a:r>
          </a:p>
          <a:p>
            <a:pPr lvl="2"/>
            <a:r>
              <a:rPr lang="en-US" dirty="0"/>
              <a:t>Interface to another memory controller/memory component</a:t>
            </a:r>
          </a:p>
          <a:p>
            <a:pPr lvl="2"/>
            <a:r>
              <a:rPr lang="en-US" dirty="0"/>
              <a:t>Wrapper to an external simulator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FEB0-1738-DE4D-95C4-7FE7B8BB33F6}"/>
              </a:ext>
            </a:extLst>
          </p:cNvPr>
          <p:cNvSpPr/>
          <p:nvPr/>
        </p:nvSpPr>
        <p:spPr>
          <a:xfrm>
            <a:off x="8043738" y="1997769"/>
            <a:ext cx="3399369" cy="27114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Memory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BE9F3B-4487-4A46-9031-AC2A806A1D00}"/>
              </a:ext>
            </a:extLst>
          </p:cNvPr>
          <p:cNvSpPr/>
          <p:nvPr/>
        </p:nvSpPr>
        <p:spPr>
          <a:xfrm>
            <a:off x="8197117" y="4237110"/>
            <a:ext cx="2768600" cy="472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035D46-3D5E-0744-95CE-5FDEB1759C43}"/>
              </a:ext>
            </a:extLst>
          </p:cNvPr>
          <p:cNvSpPr/>
          <p:nvPr/>
        </p:nvSpPr>
        <p:spPr>
          <a:xfrm>
            <a:off x="9519404" y="4614688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81203B-D13E-774D-9C09-890A3B772C75}"/>
              </a:ext>
            </a:extLst>
          </p:cNvPr>
          <p:cNvSpPr/>
          <p:nvPr/>
        </p:nvSpPr>
        <p:spPr>
          <a:xfrm>
            <a:off x="10360717" y="2532404"/>
            <a:ext cx="1003336" cy="736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Backing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2FA2C-57FB-3044-8E8E-823F57611F41}"/>
              </a:ext>
            </a:extLst>
          </p:cNvPr>
          <p:cNvSpPr/>
          <p:nvPr/>
        </p:nvSpPr>
        <p:spPr>
          <a:xfrm>
            <a:off x="8521397" y="2965015"/>
            <a:ext cx="1221289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Custom command handler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603FC6-7C75-DC46-9CC4-9908C1D7355B}"/>
              </a:ext>
            </a:extLst>
          </p:cNvPr>
          <p:cNvCxnSpPr>
            <a:cxnSpLocks/>
          </p:cNvCxnSpPr>
          <p:nvPr/>
        </p:nvCxnSpPr>
        <p:spPr>
          <a:xfrm>
            <a:off x="7728319" y="2786405"/>
            <a:ext cx="2374903" cy="7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47D289-A2EB-5C48-B465-4D4F378B4C5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132041" y="2786405"/>
            <a:ext cx="0" cy="178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E4A92-7FD9-DF43-9F08-F66CA83F9B2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132041" y="3879416"/>
            <a:ext cx="0" cy="35383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08E18A-500C-2F4D-B663-8172E31C0A7B}"/>
              </a:ext>
            </a:extLst>
          </p:cNvPr>
          <p:cNvCxnSpPr>
            <a:cxnSpLocks/>
          </p:cNvCxnSpPr>
          <p:nvPr/>
        </p:nvCxnSpPr>
        <p:spPr>
          <a:xfrm flipH="1">
            <a:off x="10103221" y="2786404"/>
            <a:ext cx="370" cy="14468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7DB07D-1440-3C4A-BBC8-5F328EC38195}"/>
              </a:ext>
            </a:extLst>
          </p:cNvPr>
          <p:cNvCxnSpPr>
            <a:cxnSpLocks/>
          </p:cNvCxnSpPr>
          <p:nvPr/>
        </p:nvCxnSpPr>
        <p:spPr>
          <a:xfrm>
            <a:off x="9614307" y="5148573"/>
            <a:ext cx="48891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6BAF51-3445-CF4B-BA55-21BC73A11329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629132" y="4830589"/>
            <a:ext cx="0" cy="301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77BE8C-9D4C-5B4F-9703-1E140AFFCBD8}"/>
              </a:ext>
            </a:extLst>
          </p:cNvPr>
          <p:cNvSpPr txBox="1"/>
          <p:nvPr/>
        </p:nvSpPr>
        <p:spPr>
          <a:xfrm>
            <a:off x="10088343" y="4897877"/>
            <a:ext cx="193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memory component (optional)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555FC8-2AF7-CF48-857E-2DF698A6A8CC}"/>
              </a:ext>
            </a:extLst>
          </p:cNvPr>
          <p:cNvSpPr/>
          <p:nvPr/>
        </p:nvSpPr>
        <p:spPr>
          <a:xfrm>
            <a:off x="7942140" y="2685895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094CB033-2A1A-484E-B8B6-A9425B2F81E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983A6475-8B96-BD40-8E5F-4BFBEDD34D1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6E8CE774-7D63-2648-8888-1F67738465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0" name="Snip and Round Single Corner Rectangle 29">
            <a:extLst>
              <a:ext uri="{FF2B5EF4-FFF2-40B4-BE49-F238E27FC236}">
                <a16:creationId xmlns:a16="http://schemas.microsoft.com/office/drawing/2014/main" id="{B3AA50A8-0F6E-E24A-A0E1-109CDD56F89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31" name="Snip and Round Single Corner Rectangle 30">
            <a:extLst>
              <a:ext uri="{FF2B5EF4-FFF2-40B4-BE49-F238E27FC236}">
                <a16:creationId xmlns:a16="http://schemas.microsoft.com/office/drawing/2014/main" id="{400260C3-1F0C-B34F-9D05-F19828A926EB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761A65-0ED6-0142-043E-3EF557AB238C}"/>
              </a:ext>
            </a:extLst>
          </p:cNvPr>
          <p:cNvSpPr/>
          <p:nvPr/>
        </p:nvSpPr>
        <p:spPr>
          <a:xfrm>
            <a:off x="7518400" y="460342"/>
            <a:ext cx="440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memHierarchy.MemController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885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2BA-B2EE-CE4E-83C1-A367D39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</a:t>
            </a:r>
            <a:r>
              <a:rPr lang="en-US" dirty="0">
                <a:solidFill>
                  <a:schemeClr val="tx1"/>
                </a:solidFill>
              </a:rPr>
              <a:t> SST 13.1 </a:t>
            </a:r>
            <a:r>
              <a:rPr lang="en-US" dirty="0"/>
              <a:t>backends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CDF-B532-4540-87CB-B098643FD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6DDA-D044-E84A-AEF9-AAFED5C3AE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Memory (</a:t>
            </a:r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external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CramSim (DDR, HBM)</a:t>
            </a:r>
          </a:p>
          <a:p>
            <a:pPr lvl="1"/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DRAMSim3</a:t>
            </a:r>
            <a:r>
              <a:rPr lang="en-US" dirty="0"/>
              <a:t> DDR, LPDDR, GDDR HBM, HMC, STT-MRAM)</a:t>
            </a:r>
          </a:p>
          <a:p>
            <a:pPr lvl="1"/>
            <a:r>
              <a:rPr lang="en-US" dirty="0" err="1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FlashDIMMSim</a:t>
            </a:r>
            <a:r>
              <a:rPr lang="en-US" dirty="0"/>
              <a:t> (FLASH)</a:t>
            </a:r>
          </a:p>
          <a:p>
            <a:pPr lvl="1"/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HMCSim/GoblinHMC </a:t>
            </a:r>
            <a:r>
              <a:rPr lang="en-US" dirty="0">
                <a:ln>
                  <a:solidFill>
                    <a:schemeClr val="accent1"/>
                  </a:solidFill>
                </a:ln>
              </a:rPr>
              <a:t> </a:t>
            </a:r>
            <a:r>
              <a:rPr lang="en-US" dirty="0"/>
              <a:t>(HMC)</a:t>
            </a:r>
          </a:p>
          <a:p>
            <a:pPr lvl="1"/>
            <a:r>
              <a:rPr lang="en-US" dirty="0"/>
              <a:t>Messier (NVRAM)</a:t>
            </a:r>
          </a:p>
          <a:p>
            <a:pPr lvl="1"/>
            <a:r>
              <a:rPr lang="en-US" dirty="0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Ramulator</a:t>
            </a:r>
            <a:r>
              <a:rPr lang="en-US" dirty="0"/>
              <a:t> (DDR, HBM, HMC)</a:t>
            </a:r>
          </a:p>
          <a:p>
            <a:pPr lvl="1"/>
            <a:r>
              <a:rPr lang="en-US" dirty="0"/>
              <a:t>SimpleDRAM (DDR)</a:t>
            </a:r>
          </a:p>
          <a:p>
            <a:pPr lvl="1"/>
            <a:r>
              <a:rPr lang="en-US" dirty="0"/>
              <a:t>SimpleMem (constant latency)</a:t>
            </a:r>
          </a:p>
          <a:p>
            <a:pPr lvl="1"/>
            <a:r>
              <a:rPr lang="en-US" dirty="0"/>
              <a:t>TimingDRAM (DDR)</a:t>
            </a:r>
          </a:p>
          <a:p>
            <a:pPr lvl="1"/>
            <a:r>
              <a:rPr lang="en-US" dirty="0"/>
              <a:t>VaultSimC (HMC-like)</a:t>
            </a:r>
          </a:p>
          <a:p>
            <a:pPr lvl="1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34DD8B-A56C-1F49-BDAD-F479CE9D8B9B}"/>
              </a:ext>
            </a:extLst>
          </p:cNvPr>
          <p:cNvSpPr txBox="1">
            <a:spLocks/>
          </p:cNvSpPr>
          <p:nvPr/>
        </p:nvSpPr>
        <p:spPr>
          <a:xfrm>
            <a:off x="720648" y="5748290"/>
            <a:ext cx="10785552" cy="5001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Plus a few that can be used with other backends to reorder requests, add latency, etc.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6042E1D1-8E27-7744-A0A7-501ABF462DC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BF3C51C-CBB7-7840-A04D-9D93D764618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A07A8CFB-FF71-B648-BF95-0F3EA38D6E0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38657E6B-E5BC-0745-BFB9-E132B29131B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1C76F1-C250-8242-94FC-77558F328F3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9492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codespace</a:t>
            </a:r>
            <a:r>
              <a:rPr lang="en-US" dirty="0"/>
              <a:t> automatically loads our container from </a:t>
            </a:r>
            <a:r>
              <a:rPr lang="en-US" dirty="0" err="1"/>
              <a:t>Dockerhub</a:t>
            </a:r>
            <a:endParaRPr lang="en-US" dirty="0"/>
          </a:p>
          <a:p>
            <a:pPr marL="726948" lvl="1" indent="-342900"/>
            <a:r>
              <a:rPr lang="en-US" dirty="0"/>
              <a:t>Includes SST, and the simulation components required for this tutorial</a:t>
            </a:r>
          </a:p>
          <a:p>
            <a:pPr marL="342900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codespace</a:t>
            </a:r>
            <a:r>
              <a:rPr lang="en-US" dirty="0"/>
              <a:t> also includes you a copy of the </a:t>
            </a:r>
            <a:r>
              <a:rPr lang="en-US" dirty="0" err="1"/>
              <a:t>sst</a:t>
            </a:r>
            <a:r>
              <a:rPr lang="en-US" dirty="0"/>
              <a:t>-tutorials repository, so you can edit the files we will work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Try it out: `</a:t>
            </a:r>
            <a:r>
              <a:rPr lang="en-US" dirty="0" err="1"/>
              <a:t>sst</a:t>
            </a:r>
            <a:r>
              <a:rPr lang="en-US" dirty="0"/>
              <a:t>`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didn’t give it an input file so it can’t simulate anything yet!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L2 Cache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L2 cache between L1 and memory to new configuration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parameters are available for an L2 cache?</a:t>
            </a:r>
          </a:p>
          <a:p>
            <a:pPr lvl="1"/>
            <a:r>
              <a:rPr lang="en-US" dirty="0"/>
              <a:t>What are appropriate values for the parameters?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did this affect your overall simulated time?</a:t>
            </a:r>
          </a:p>
          <a:p>
            <a:pPr lvl="1"/>
            <a:r>
              <a:rPr lang="en-US" dirty="0"/>
              <a:t>How did this affect traffic to and from your backing store?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demo_2.py demo_3.py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7" y="2496312"/>
            <a:ext cx="64819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4366547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demo_3.py</a:t>
            </a:r>
          </a:p>
        </p:txBody>
      </p:sp>
    </p:spTree>
    <p:extLst>
      <p:ext uri="{BB962C8B-B14F-4D97-AF65-F5344CB8AC3E}">
        <p14:creationId xmlns:p14="http://schemas.microsoft.com/office/powerpoint/2010/main" val="122214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Switch Components, Timing DRAM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Switch the </a:t>
            </a:r>
            <a:r>
              <a:rPr lang="en-US" dirty="0" err="1"/>
              <a:t>simpleMem</a:t>
            </a:r>
            <a:r>
              <a:rPr lang="en-US" dirty="0"/>
              <a:t> subcomponent for </a:t>
            </a:r>
            <a:r>
              <a:rPr lang="en-US" dirty="0" err="1"/>
              <a:t>timingDRAM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do your results differ from the run with </a:t>
            </a:r>
            <a:r>
              <a:rPr lang="en-US" dirty="0" err="1"/>
              <a:t>simpleMem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demo_3.py demo_4.py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change? Remember that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is your pal!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demo_4.py</a:t>
            </a:r>
          </a:p>
        </p:txBody>
      </p:sp>
    </p:spTree>
    <p:extLst>
      <p:ext uri="{BB962C8B-B14F-4D97-AF65-F5344CB8AC3E}">
        <p14:creationId xmlns:p14="http://schemas.microsoft.com/office/powerpoint/2010/main" val="5651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Merlin</a:t>
            </a:r>
          </a:p>
          <a:p>
            <a:r>
              <a:rPr lang="en-US" dirty="0"/>
              <a:t>Kingsley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Networks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572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 </a:t>
            </a:r>
            <a:r>
              <a:rPr lang="en-US" dirty="0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Low-level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(hr_router)</a:t>
            </a:r>
          </a:p>
          <a:p>
            <a:pPr lvl="1"/>
            <a:r>
              <a:rPr lang="en-US" dirty="0"/>
              <a:t>Topologies – mesh, n-dim tori, fat-tree, dragonfly, </a:t>
            </a:r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2"/>
            <a:r>
              <a:rPr lang="en-US" dirty="0"/>
              <a:t>Nearest neighbor, uniform, uniform w/ hotspot, normal, binomial</a:t>
            </a:r>
          </a:p>
          <a:p>
            <a:pPr lvl="1"/>
            <a:r>
              <a:rPr lang="en-US" i="1" dirty="0"/>
              <a:t>MemHierarchy</a:t>
            </a:r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 – coming up next)</a:t>
            </a:r>
          </a:p>
          <a:p>
            <a:pPr lvl="1"/>
            <a:r>
              <a:rPr lang="en-US" dirty="0"/>
              <a:t>Or, make your own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59B9F7-BBE6-357A-28E0-36C2FE4AF680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merlin</a:t>
            </a:r>
          </a:p>
        </p:txBody>
      </p:sp>
    </p:spTree>
    <p:extLst>
      <p:ext uri="{BB962C8B-B14F-4D97-AF65-F5344CB8AC3E}">
        <p14:creationId xmlns:p14="http://schemas.microsoft.com/office/powerpoint/2010/main" val="25333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</a:t>
            </a:r>
            <a:r>
              <a:rPr lang="en-US" dirty="0"/>
              <a:t>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740401" y="1117601"/>
            <a:ext cx="4254500" cy="43053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800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4800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4800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800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7345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7345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7345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7345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99149" y="4787901"/>
            <a:ext cx="3956051" cy="546100"/>
          </a:xfrm>
          <a:prstGeom prst="rect">
            <a:avLst/>
          </a:prstGeom>
          <a:solidFill>
            <a:srgbClr val="00009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Topology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7442201" y="1765301"/>
            <a:ext cx="825500" cy="2832100"/>
          </a:xfrm>
          <a:prstGeom prst="roundRect">
            <a:avLst/>
          </a:prstGeom>
          <a:solidFill>
            <a:srgbClr val="800000"/>
          </a:soli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wordArtVert"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XBAR</a:t>
            </a:r>
          </a:p>
        </p:txBody>
      </p: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6000749" y="20256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>
            <a:off x="6000749" y="28257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>
            <a:off x="6000749" y="36385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/>
          <p:cNvCxnSpPr/>
          <p:nvPr/>
        </p:nvCxnSpPr>
        <p:spPr>
          <a:xfrm>
            <a:off x="6000749" y="44132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>
            <a:off x="8267700" y="20383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8267700" y="2825751"/>
            <a:ext cx="14668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/>
          <p:cNvCxnSpPr/>
          <p:nvPr/>
        </p:nvCxnSpPr>
        <p:spPr>
          <a:xfrm>
            <a:off x="8267700" y="36512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/>
          <p:nvPr/>
        </p:nvCxnSpPr>
        <p:spPr>
          <a:xfrm>
            <a:off x="8267700" y="44259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7188200" y="113030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Router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94501" y="5715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PC = PortControl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752601" y="1653520"/>
            <a:ext cx="2959100" cy="2512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513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LC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247901" y="429208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LC = LinkControl</a:t>
            </a:r>
          </a:p>
        </p:txBody>
      </p:sp>
      <p:cxnSp>
        <p:nvCxnSpPr>
          <p:cNvPr id="114" name="Straight Arrow Connector 113"/>
          <p:cNvCxnSpPr>
            <a:stCxn id="112" idx="3"/>
            <a:endCxn id="92" idx="1"/>
          </p:cNvCxnSpPr>
          <p:nvPr/>
        </p:nvCxnSpPr>
        <p:spPr>
          <a:xfrm>
            <a:off x="4972051" y="28130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Rounded Rectangle 114"/>
          <p:cNvSpPr/>
          <p:nvPr/>
        </p:nvSpPr>
        <p:spPr>
          <a:xfrm>
            <a:off x="2019300" y="2438401"/>
            <a:ext cx="1924051" cy="1587500"/>
          </a:xfrm>
          <a:prstGeom prst="roundRect">
            <a:avLst/>
          </a:prstGeom>
          <a:solidFill>
            <a:srgbClr val="FFFFFF">
              <a:lumMod val="65000"/>
            </a:srgbClr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TrafficGen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TestNIC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User Logic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943351" y="28384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2617440" y="172084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NIC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AD31DA4F-C15D-6445-BB4D-5B389DAEB2D3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3" name="Snip and Round Single Corner Rectangle 32">
            <a:extLst>
              <a:ext uri="{FF2B5EF4-FFF2-40B4-BE49-F238E27FC236}">
                <a16:creationId xmlns:a16="http://schemas.microsoft.com/office/drawing/2014/main" id="{45CFBB17-0660-F940-86B3-1DCEDDD7CCD7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B29EEE6-46CD-1D44-B0B1-C8F88B9ECE3F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4F351074-E6EA-6446-8422-1A920F9D145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6" name="Snip and Round Single Corner Rectangle 35">
            <a:extLst>
              <a:ext uri="{FF2B5EF4-FFF2-40B4-BE49-F238E27FC236}">
                <a16:creationId xmlns:a16="http://schemas.microsoft.com/office/drawing/2014/main" id="{6070BC65-980A-1F44-9156-4326B3F89632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ED7EA8-8498-C5E5-AEB9-CE7C5F7280C2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merlin</a:t>
            </a:r>
          </a:p>
        </p:txBody>
      </p:sp>
    </p:spTree>
    <p:extLst>
      <p:ext uri="{BB962C8B-B14F-4D97-AF65-F5344CB8AC3E}">
        <p14:creationId xmlns:p14="http://schemas.microsoft.com/office/powerpoint/2010/main" val="10873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DD-7916-C844-A5BD-E0D2BEB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Kingsley: </a:t>
            </a:r>
            <a:r>
              <a:rPr lang="en-US" dirty="0">
                <a:solidFill>
                  <a:schemeClr val="tx1"/>
                </a:solidFill>
              </a:rPr>
              <a:t>Mesh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8CD0-2C37-6347-A052-D0AC14A2A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29592-4557-E642-A7B2-D69F1D7B2E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529529" cy="4910091"/>
          </a:xfrm>
        </p:spPr>
        <p:txBody>
          <a:bodyPr/>
          <a:lstStyle/>
          <a:p>
            <a:r>
              <a:rPr lang="en-US" dirty="0"/>
              <a:t>Network-on-chip model; mesh configuration</a:t>
            </a:r>
          </a:p>
          <a:p>
            <a:r>
              <a:rPr lang="en-US" dirty="0"/>
              <a:t>Similar to Merlin but:</a:t>
            </a:r>
          </a:p>
          <a:p>
            <a:pPr lvl="1"/>
            <a:r>
              <a:rPr lang="en-US" dirty="0"/>
              <a:t>No input queuing at routers</a:t>
            </a:r>
          </a:p>
          <a:p>
            <a:pPr lvl="1"/>
            <a:r>
              <a:rPr lang="en-US" dirty="0"/>
              <a:t>Mesh topology only</a:t>
            </a:r>
          </a:p>
          <a:p>
            <a:pPr lvl="1"/>
            <a:r>
              <a:rPr lang="en-US" dirty="0"/>
              <a:t>Not all ports need to be populated</a:t>
            </a:r>
          </a:p>
          <a:p>
            <a:pPr lvl="1"/>
            <a:r>
              <a:rPr lang="en-US" dirty="0"/>
              <a:t>Possible to instantiate multiple unconnected networks</a:t>
            </a:r>
          </a:p>
          <a:p>
            <a:pPr lvl="2"/>
            <a:r>
              <a:rPr lang="en-US" dirty="0"/>
              <a:t>Multiple physical networks for coherence (e.g., request/response/ack/forward)</a:t>
            </a:r>
          </a:p>
          <a:p>
            <a:pPr lvl="2"/>
            <a:r>
              <a:rPr lang="en-US" dirty="0"/>
              <a:t>Kingsley </a:t>
            </a:r>
            <a:r>
              <a:rPr lang="en-US" dirty="0" err="1"/>
              <a:t>NoC</a:t>
            </a:r>
            <a:r>
              <a:rPr lang="en-US" dirty="0"/>
              <a:t> + Merlin/Kingsley system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E5E4-218D-1D43-BDAC-53685966FB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2400"/>
            <a:ext cx="482282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IISWC 2019 Tutorial</a:t>
            </a:r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160192C-26CA-B74A-B0F8-46C0095CA19B}"/>
              </a:ext>
            </a:extLst>
          </p:cNvPr>
          <p:cNvSpPr/>
          <p:nvPr/>
        </p:nvSpPr>
        <p:spPr>
          <a:xfrm>
            <a:off x="719746" y="6501511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E8EB82-1E5B-8D44-BEDF-412B6C9FAEC1}"/>
              </a:ext>
            </a:extLst>
          </p:cNvPr>
          <p:cNvSpPr/>
          <p:nvPr/>
        </p:nvSpPr>
        <p:spPr>
          <a:xfrm>
            <a:off x="2031098" y="6501511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F1010F0-DC9C-E64C-A61E-A51925788AF0}"/>
              </a:ext>
            </a:extLst>
          </p:cNvPr>
          <p:cNvSpPr/>
          <p:nvPr/>
        </p:nvSpPr>
        <p:spPr>
          <a:xfrm>
            <a:off x="3342449" y="6270174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82FCBCC-F8B3-BE4E-ACEE-1EE3F5FE84BC}"/>
              </a:ext>
            </a:extLst>
          </p:cNvPr>
          <p:cNvSpPr/>
          <p:nvPr/>
        </p:nvSpPr>
        <p:spPr>
          <a:xfrm>
            <a:off x="5202812" y="6501511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62106B3-070C-BE46-A1C7-59798751F76B}"/>
              </a:ext>
            </a:extLst>
          </p:cNvPr>
          <p:cNvSpPr/>
          <p:nvPr/>
        </p:nvSpPr>
        <p:spPr>
          <a:xfrm>
            <a:off x="7060163" y="6501511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41E9F-36C7-8D49-AEC9-F205B7AF2798}"/>
              </a:ext>
            </a:extLst>
          </p:cNvPr>
          <p:cNvGrpSpPr/>
          <p:nvPr/>
        </p:nvGrpSpPr>
        <p:grpSpPr>
          <a:xfrm>
            <a:off x="6329629" y="1169710"/>
            <a:ext cx="5242367" cy="3807922"/>
            <a:chOff x="6634429" y="1711678"/>
            <a:chExt cx="5242367" cy="380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72B01-0A88-E548-9594-5864132A6F73}"/>
                </a:ext>
              </a:extLst>
            </p:cNvPr>
            <p:cNvGrpSpPr/>
            <p:nvPr/>
          </p:nvGrpSpPr>
          <p:grpSpPr>
            <a:xfrm>
              <a:off x="6634429" y="1923746"/>
              <a:ext cx="4488156" cy="3443454"/>
              <a:chOff x="6634429" y="1923746"/>
              <a:chExt cx="4488156" cy="3443454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9740A3-71F8-BC48-89E8-96AE17B92535}"/>
                  </a:ext>
                </a:extLst>
              </p:cNvPr>
              <p:cNvCxnSpPr>
                <a:cxnSpLocks/>
                <a:stCxn id="108" idx="7"/>
                <a:endCxn id="22" idx="1"/>
              </p:cNvCxnSpPr>
              <p:nvPr/>
            </p:nvCxnSpPr>
            <p:spPr>
              <a:xfrm flipV="1">
                <a:off x="6790527" y="1923746"/>
                <a:ext cx="301087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1C37B1-E70B-3145-8421-F2A1380F6F36}"/>
                  </a:ext>
                </a:extLst>
              </p:cNvPr>
              <p:cNvCxnSpPr>
                <a:cxnSpLocks/>
                <a:stCxn id="110" idx="7"/>
                <a:endCxn id="70" idx="1"/>
              </p:cNvCxnSpPr>
              <p:nvPr/>
            </p:nvCxnSpPr>
            <p:spPr>
              <a:xfrm flipV="1">
                <a:off x="8148908" y="1923746"/>
                <a:ext cx="286363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0F0D46-FE4C-9D40-9DF5-CD34DE075706}"/>
                  </a:ext>
                </a:extLst>
              </p:cNvPr>
              <p:cNvCxnSpPr>
                <a:cxnSpLocks/>
                <a:stCxn id="109" idx="7"/>
                <a:endCxn id="65" idx="1"/>
              </p:cNvCxnSpPr>
              <p:nvPr/>
            </p:nvCxnSpPr>
            <p:spPr>
              <a:xfrm flipV="1">
                <a:off x="9507289" y="1923746"/>
                <a:ext cx="271639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434B0F-E6B2-9E44-9187-221EBAACECBC}"/>
                  </a:ext>
                </a:extLst>
              </p:cNvPr>
              <p:cNvCxnSpPr>
                <a:cxnSpLocks/>
                <a:stCxn id="111" idx="7"/>
                <a:endCxn id="60" idx="1"/>
              </p:cNvCxnSpPr>
              <p:nvPr/>
            </p:nvCxnSpPr>
            <p:spPr>
              <a:xfrm flipV="1">
                <a:off x="10865671" y="1923746"/>
                <a:ext cx="256914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D603FF5-0DA3-5B41-979F-929FC533B387}"/>
                  </a:ext>
                </a:extLst>
              </p:cNvPr>
              <p:cNvCxnSpPr>
                <a:cxnSpLocks/>
                <a:stCxn id="115" idx="7"/>
                <a:endCxn id="61" idx="1"/>
              </p:cNvCxnSpPr>
              <p:nvPr/>
            </p:nvCxnSpPr>
            <p:spPr>
              <a:xfrm flipV="1">
                <a:off x="10865671" y="2906740"/>
                <a:ext cx="256914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970BEE-F113-C84F-9E4D-C1AC4EEB551D}"/>
                  </a:ext>
                </a:extLst>
              </p:cNvPr>
              <p:cNvCxnSpPr>
                <a:cxnSpLocks/>
                <a:stCxn id="119" idx="7"/>
                <a:endCxn id="63" idx="1"/>
              </p:cNvCxnSpPr>
              <p:nvPr/>
            </p:nvCxnSpPr>
            <p:spPr>
              <a:xfrm flipV="1">
                <a:off x="10865671" y="3889734"/>
                <a:ext cx="256914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7EB62CE-BDCF-9948-AC29-2E063745A9BD}"/>
                  </a:ext>
                </a:extLst>
              </p:cNvPr>
              <p:cNvCxnSpPr>
                <a:cxnSpLocks/>
                <a:stCxn id="107" idx="7"/>
                <a:endCxn id="64" idx="1"/>
              </p:cNvCxnSpPr>
              <p:nvPr/>
            </p:nvCxnSpPr>
            <p:spPr>
              <a:xfrm flipV="1">
                <a:off x="10865671" y="4872727"/>
                <a:ext cx="256914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289D0F-CFCB-DA45-A26D-B6C3CC0E7941}"/>
                  </a:ext>
                </a:extLst>
              </p:cNvPr>
              <p:cNvCxnSpPr>
                <a:cxnSpLocks/>
                <a:stCxn id="105" idx="7"/>
                <a:endCxn id="69" idx="1"/>
              </p:cNvCxnSpPr>
              <p:nvPr/>
            </p:nvCxnSpPr>
            <p:spPr>
              <a:xfrm flipV="1">
                <a:off x="9507289" y="4872727"/>
                <a:ext cx="271639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73382FF-1FF5-D148-AB21-535B6E4EB3D9}"/>
                  </a:ext>
                </a:extLst>
              </p:cNvPr>
              <p:cNvCxnSpPr>
                <a:cxnSpLocks/>
                <a:stCxn id="118" idx="7"/>
                <a:endCxn id="73" idx="1"/>
              </p:cNvCxnSpPr>
              <p:nvPr/>
            </p:nvCxnSpPr>
            <p:spPr>
              <a:xfrm flipV="1">
                <a:off x="8148908" y="3889734"/>
                <a:ext cx="286363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45A0CB7-1B37-4946-9944-29C117AF565F}"/>
                  </a:ext>
                </a:extLst>
              </p:cNvPr>
              <p:cNvCxnSpPr>
                <a:cxnSpLocks/>
                <a:stCxn id="116" idx="7"/>
                <a:endCxn id="25" idx="1"/>
              </p:cNvCxnSpPr>
              <p:nvPr/>
            </p:nvCxnSpPr>
            <p:spPr>
              <a:xfrm flipV="1">
                <a:off x="6790527" y="3889734"/>
                <a:ext cx="301087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9368AC-5F61-C249-A502-3B34FC33FA89}"/>
                  </a:ext>
                </a:extLst>
              </p:cNvPr>
              <p:cNvCxnSpPr>
                <a:cxnSpLocks/>
                <a:stCxn id="104" idx="7"/>
                <a:endCxn id="26" idx="1"/>
              </p:cNvCxnSpPr>
              <p:nvPr/>
            </p:nvCxnSpPr>
            <p:spPr>
              <a:xfrm flipV="1">
                <a:off x="6790527" y="4872727"/>
                <a:ext cx="301087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CF63EA-1C93-3D4F-A0A6-05A62763CC51}"/>
                  </a:ext>
                </a:extLst>
              </p:cNvPr>
              <p:cNvCxnSpPr>
                <a:cxnSpLocks/>
                <a:stCxn id="106" idx="7"/>
                <a:endCxn id="74" idx="1"/>
              </p:cNvCxnSpPr>
              <p:nvPr/>
            </p:nvCxnSpPr>
            <p:spPr>
              <a:xfrm flipV="1">
                <a:off x="8148908" y="4872727"/>
                <a:ext cx="286363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B2B23F-9448-6A47-A527-57F909A36D28}"/>
                  </a:ext>
                </a:extLst>
              </p:cNvPr>
              <p:cNvCxnSpPr>
                <a:cxnSpLocks/>
                <a:stCxn id="117" idx="7"/>
                <a:endCxn id="68" idx="1"/>
              </p:cNvCxnSpPr>
              <p:nvPr/>
            </p:nvCxnSpPr>
            <p:spPr>
              <a:xfrm flipV="1">
                <a:off x="9507289" y="3889734"/>
                <a:ext cx="271639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ADC65D9-DCD2-5F4B-8BA6-673AF25CB818}"/>
                  </a:ext>
                </a:extLst>
              </p:cNvPr>
              <p:cNvCxnSpPr>
                <a:cxnSpLocks/>
                <a:stCxn id="112" idx="7"/>
                <a:endCxn id="23" idx="1"/>
              </p:cNvCxnSpPr>
              <p:nvPr/>
            </p:nvCxnSpPr>
            <p:spPr>
              <a:xfrm flipV="1">
                <a:off x="6790527" y="2906740"/>
                <a:ext cx="301087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EF2EEA6-C4A8-2242-94E6-DCE030167628}"/>
                  </a:ext>
                </a:extLst>
              </p:cNvPr>
              <p:cNvCxnSpPr>
                <a:cxnSpLocks/>
                <a:stCxn id="114" idx="7"/>
                <a:endCxn id="71" idx="1"/>
              </p:cNvCxnSpPr>
              <p:nvPr/>
            </p:nvCxnSpPr>
            <p:spPr>
              <a:xfrm flipV="1">
                <a:off x="8148908" y="2906740"/>
                <a:ext cx="286363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389A7F-2550-BB4C-AFAD-9AACF4DCB157}"/>
                  </a:ext>
                </a:extLst>
              </p:cNvPr>
              <p:cNvCxnSpPr>
                <a:cxnSpLocks/>
                <a:stCxn id="113" idx="7"/>
                <a:endCxn id="66" idx="1"/>
              </p:cNvCxnSpPr>
              <p:nvPr/>
            </p:nvCxnSpPr>
            <p:spPr>
              <a:xfrm flipV="1">
                <a:off x="9507289" y="2906740"/>
                <a:ext cx="271639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97DD181-7C45-2744-9C88-22DFE6245F88}"/>
                  </a:ext>
                </a:extLst>
              </p:cNvPr>
              <p:cNvGrpSpPr/>
              <p:nvPr/>
            </p:nvGrpSpPr>
            <p:grpSpPr>
              <a:xfrm>
                <a:off x="6634429" y="2230874"/>
                <a:ext cx="4258024" cy="3136326"/>
                <a:chOff x="7124298" y="2606434"/>
                <a:chExt cx="4258024" cy="3136326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91FE211-8259-9147-88E4-1FC1E7690544}"/>
                    </a:ext>
                  </a:extLst>
                </p:cNvPr>
                <p:cNvCxnSpPr>
                  <a:cxnSpLocks/>
                  <a:stCxn id="110" idx="4"/>
                  <a:endCxn id="106" idx="0"/>
                </p:cNvCxnSpPr>
                <p:nvPr/>
              </p:nvCxnSpPr>
              <p:spPr>
                <a:xfrm>
                  <a:off x="8574119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73BBE4D-1FB2-414D-943F-B1EA1165AE71}"/>
                    </a:ext>
                  </a:extLst>
                </p:cNvPr>
                <p:cNvCxnSpPr>
                  <a:cxnSpLocks/>
                  <a:stCxn id="104" idx="0"/>
                  <a:endCxn id="108" idx="4"/>
                </p:cNvCxnSpPr>
                <p:nvPr/>
              </p:nvCxnSpPr>
              <p:spPr>
                <a:xfrm flipV="1">
                  <a:off x="7215738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98ECB3F-E6D6-F547-826C-20D743DB5156}"/>
                    </a:ext>
                  </a:extLst>
                </p:cNvPr>
                <p:cNvCxnSpPr>
                  <a:cxnSpLocks/>
                  <a:stCxn id="111" idx="4"/>
                  <a:endCxn id="107" idx="0"/>
                </p:cNvCxnSpPr>
                <p:nvPr/>
              </p:nvCxnSpPr>
              <p:spPr>
                <a:xfrm>
                  <a:off x="11290882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983D431-570F-3B48-B6FB-3649130F5E99}"/>
                    </a:ext>
                  </a:extLst>
                </p:cNvPr>
                <p:cNvCxnSpPr>
                  <a:cxnSpLocks/>
                  <a:stCxn id="104" idx="6"/>
                  <a:endCxn id="107" idx="2"/>
                </p:cNvCxnSpPr>
                <p:nvPr/>
              </p:nvCxnSpPr>
              <p:spPr>
                <a:xfrm>
                  <a:off x="7307178" y="5651320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943B4AC-B3A2-2746-91BF-BE57CF5A91CA}"/>
                    </a:ext>
                  </a:extLst>
                </p:cNvPr>
                <p:cNvCxnSpPr>
                  <a:cxnSpLocks/>
                  <a:stCxn id="119" idx="2"/>
                  <a:endCxn id="116" idx="6"/>
                </p:cNvCxnSpPr>
                <p:nvPr/>
              </p:nvCxnSpPr>
              <p:spPr>
                <a:xfrm flipH="1">
                  <a:off x="7307178" y="4666838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6599CD-DF15-5346-81C3-4BDBB78EEB5D}"/>
                    </a:ext>
                  </a:extLst>
                </p:cNvPr>
                <p:cNvCxnSpPr>
                  <a:cxnSpLocks/>
                  <a:stCxn id="115" idx="2"/>
                  <a:endCxn id="112" idx="6"/>
                </p:cNvCxnSpPr>
                <p:nvPr/>
              </p:nvCxnSpPr>
              <p:spPr>
                <a:xfrm flipH="1">
                  <a:off x="7307178" y="3682356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DBE6A73-2E06-7649-B529-CA367EF19569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>
                  <a:off x="7307178" y="2697874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8D19EDC-9629-1E4F-A60A-AB7A280B0F02}"/>
                    </a:ext>
                  </a:extLst>
                </p:cNvPr>
                <p:cNvCxnSpPr>
                  <a:cxnSpLocks/>
                  <a:stCxn id="105" idx="0"/>
                  <a:endCxn id="109" idx="4"/>
                </p:cNvCxnSpPr>
                <p:nvPr/>
              </p:nvCxnSpPr>
              <p:spPr>
                <a:xfrm flipV="1">
                  <a:off x="9932500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3DDAD36A-761B-6044-99B6-EF908F525B4E}"/>
                    </a:ext>
                  </a:extLst>
                </p:cNvPr>
                <p:cNvGrpSpPr/>
                <p:nvPr/>
              </p:nvGrpSpPr>
              <p:grpSpPr>
                <a:xfrm>
                  <a:off x="7124298" y="4575398"/>
                  <a:ext cx="4258024" cy="182880"/>
                  <a:chOff x="7138385" y="4340680"/>
                  <a:chExt cx="4258024" cy="18288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B941E4D-D8D8-5B43-8060-5C1FB78E8189}"/>
                      </a:ext>
                    </a:extLst>
                  </p:cNvPr>
                  <p:cNvSpPr/>
                  <p:nvPr/>
                </p:nvSpPr>
                <p:spPr>
                  <a:xfrm>
                    <a:off x="7138385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7E77C2A7-634D-D640-9B74-6E307A39DE65}"/>
                      </a:ext>
                    </a:extLst>
                  </p:cNvPr>
                  <p:cNvSpPr/>
                  <p:nvPr/>
                </p:nvSpPr>
                <p:spPr>
                  <a:xfrm>
                    <a:off x="9855147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D6B30B-7B25-0D49-B073-C6D15030E687}"/>
                      </a:ext>
                    </a:extLst>
                  </p:cNvPr>
                  <p:cNvSpPr/>
                  <p:nvPr/>
                </p:nvSpPr>
                <p:spPr>
                  <a:xfrm>
                    <a:off x="8496766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6CAF4CF-232A-B84C-8C95-4438096EA7F2}"/>
                      </a:ext>
                    </a:extLst>
                  </p:cNvPr>
                  <p:cNvSpPr/>
                  <p:nvPr/>
                </p:nvSpPr>
                <p:spPr>
                  <a:xfrm>
                    <a:off x="11213529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E827D87-D39E-264E-980C-5A2747B0C8D5}"/>
                    </a:ext>
                  </a:extLst>
                </p:cNvPr>
                <p:cNvGrpSpPr/>
                <p:nvPr/>
              </p:nvGrpSpPr>
              <p:grpSpPr>
                <a:xfrm>
                  <a:off x="7124298" y="3590916"/>
                  <a:ext cx="4258024" cy="182880"/>
                  <a:chOff x="7108203" y="3517720"/>
                  <a:chExt cx="4258024" cy="182880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04D7A1E-CC98-DD42-B071-715FC3FCC5B1}"/>
                      </a:ext>
                    </a:extLst>
                  </p:cNvPr>
                  <p:cNvSpPr/>
                  <p:nvPr/>
                </p:nvSpPr>
                <p:spPr>
                  <a:xfrm>
                    <a:off x="7108203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407DF9F9-14D8-F841-9FD4-B2BA89C49687}"/>
                      </a:ext>
                    </a:extLst>
                  </p:cNvPr>
                  <p:cNvSpPr/>
                  <p:nvPr/>
                </p:nvSpPr>
                <p:spPr>
                  <a:xfrm>
                    <a:off x="9824965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12F1700-63EF-384B-AA25-D96BF2413A67}"/>
                      </a:ext>
                    </a:extLst>
                  </p:cNvPr>
                  <p:cNvSpPr/>
                  <p:nvPr/>
                </p:nvSpPr>
                <p:spPr>
                  <a:xfrm>
                    <a:off x="8466584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0D012AE-C3DD-CD47-B4F7-16EEB5AC2387}"/>
                      </a:ext>
                    </a:extLst>
                  </p:cNvPr>
                  <p:cNvSpPr/>
                  <p:nvPr/>
                </p:nvSpPr>
                <p:spPr>
                  <a:xfrm>
                    <a:off x="11183347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6E22D40-AC7C-BE44-8E28-0FA2659B09E7}"/>
                    </a:ext>
                  </a:extLst>
                </p:cNvPr>
                <p:cNvGrpSpPr/>
                <p:nvPr/>
              </p:nvGrpSpPr>
              <p:grpSpPr>
                <a:xfrm>
                  <a:off x="7124298" y="2606434"/>
                  <a:ext cx="4258024" cy="182880"/>
                  <a:chOff x="7108203" y="2606434"/>
                  <a:chExt cx="4258024" cy="18288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8C22549-2CDF-6548-9419-BA99C98AD975}"/>
                      </a:ext>
                    </a:extLst>
                  </p:cNvPr>
                  <p:cNvSpPr/>
                  <p:nvPr/>
                </p:nvSpPr>
                <p:spPr>
                  <a:xfrm>
                    <a:off x="7108203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17844BA-572C-5944-8248-F76B79FFA2C3}"/>
                      </a:ext>
                    </a:extLst>
                  </p:cNvPr>
                  <p:cNvSpPr/>
                  <p:nvPr/>
                </p:nvSpPr>
                <p:spPr>
                  <a:xfrm>
                    <a:off x="9824965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BEBB6D4-C076-6C42-8560-26C2CAA5623F}"/>
                      </a:ext>
                    </a:extLst>
                  </p:cNvPr>
                  <p:cNvSpPr/>
                  <p:nvPr/>
                </p:nvSpPr>
                <p:spPr>
                  <a:xfrm>
                    <a:off x="8466584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9526C7-904E-664A-8A01-4DA14F847556}"/>
                      </a:ext>
                    </a:extLst>
                  </p:cNvPr>
                  <p:cNvSpPr/>
                  <p:nvPr/>
                </p:nvSpPr>
                <p:spPr>
                  <a:xfrm>
                    <a:off x="11183347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2152DA5-8AE1-544F-AE4D-0DCF2E387ECC}"/>
                    </a:ext>
                  </a:extLst>
                </p:cNvPr>
                <p:cNvGrpSpPr/>
                <p:nvPr/>
              </p:nvGrpSpPr>
              <p:grpSpPr>
                <a:xfrm>
                  <a:off x="7124298" y="5559880"/>
                  <a:ext cx="4258024" cy="182880"/>
                  <a:chOff x="7140393" y="5559880"/>
                  <a:chExt cx="4258024" cy="182880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A2F6570-52FA-D94A-B888-96434A7BAD76}"/>
                      </a:ext>
                    </a:extLst>
                  </p:cNvPr>
                  <p:cNvSpPr/>
                  <p:nvPr/>
                </p:nvSpPr>
                <p:spPr>
                  <a:xfrm>
                    <a:off x="7140393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4391005-86EC-0D4C-886B-92C24BD73C87}"/>
                      </a:ext>
                    </a:extLst>
                  </p:cNvPr>
                  <p:cNvSpPr/>
                  <p:nvPr/>
                </p:nvSpPr>
                <p:spPr>
                  <a:xfrm>
                    <a:off x="9857155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44D8B8B-4CFD-5E42-91DA-2D7D2B3E5344}"/>
                      </a:ext>
                    </a:extLst>
                  </p:cNvPr>
                  <p:cNvSpPr/>
                  <p:nvPr/>
                </p:nvSpPr>
                <p:spPr>
                  <a:xfrm>
                    <a:off x="8498774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5C9F5DE-4259-5348-9A17-B28DE35C2F47}"/>
                      </a:ext>
                    </a:extLst>
                  </p:cNvPr>
                  <p:cNvSpPr/>
                  <p:nvPr/>
                </p:nvSpPr>
                <p:spPr>
                  <a:xfrm>
                    <a:off x="11215537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9C0283-1D2E-3C40-9854-AC5E6EDCAEBB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8236650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022C7-6FFD-364B-8FBF-570174D3F564}"/>
                </a:ext>
              </a:extLst>
            </p:cNvPr>
            <p:cNvCxnSpPr>
              <a:cxnSpLocks/>
              <a:stCxn id="57" idx="2"/>
              <a:endCxn id="58" idx="6"/>
            </p:cNvCxnSpPr>
            <p:nvPr/>
          </p:nvCxnSpPr>
          <p:spPr>
            <a:xfrm flipH="1">
              <a:off x="6969709" y="3459196"/>
              <a:ext cx="3892264" cy="0"/>
            </a:xfrm>
            <a:prstGeom prst="lin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DDD35E-55BD-EB4A-8E36-51C0393D2613}"/>
                </a:ext>
              </a:extLst>
            </p:cNvPr>
            <p:cNvCxnSpPr>
              <a:cxnSpLocks/>
              <a:stCxn id="48" idx="0"/>
              <a:endCxn id="46" idx="4"/>
            </p:cNvCxnSpPr>
            <p:nvPr/>
          </p:nvCxnSpPr>
          <p:spPr>
            <a:xfrm flipV="1">
              <a:off x="6878269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F1A81E-82FB-1A4C-8ECE-27C77D90F720}"/>
                </a:ext>
              </a:extLst>
            </p:cNvPr>
            <p:cNvCxnSpPr>
              <a:cxnSpLocks/>
              <a:stCxn id="45" idx="4"/>
              <a:endCxn id="51" idx="0"/>
            </p:cNvCxnSpPr>
            <p:nvPr/>
          </p:nvCxnSpPr>
          <p:spPr>
            <a:xfrm>
              <a:off x="10953413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69CB8C-A93B-964F-B362-F5BB26E048B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6969709" y="2474714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C2A4-B1A3-D847-A735-F0C7F921C7E1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969709" y="5428160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D4BCE0-F11B-9943-B3B8-5B89F798385F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6969709" y="4443678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AB5341-0468-944A-ADBD-779FD2A73DA4}"/>
                </a:ext>
              </a:extLst>
            </p:cNvPr>
            <p:cNvCxnSpPr>
              <a:cxnSpLocks/>
              <a:stCxn id="49" idx="0"/>
              <a:endCxn id="44" idx="4"/>
            </p:cNvCxnSpPr>
            <p:nvPr/>
          </p:nvCxnSpPr>
          <p:spPr>
            <a:xfrm flipV="1">
              <a:off x="9595031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4736322-4A5D-4246-9BBD-66BBDE8B359E}"/>
                </a:ext>
              </a:extLst>
            </p:cNvPr>
            <p:cNvSpPr/>
            <p:nvPr/>
          </p:nvSpPr>
          <p:spPr>
            <a:xfrm>
              <a:off x="7091614" y="1711678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B9407-C777-A942-BB80-08D9CFBA179E}"/>
                </a:ext>
              </a:extLst>
            </p:cNvPr>
            <p:cNvSpPr/>
            <p:nvPr/>
          </p:nvSpPr>
          <p:spPr>
            <a:xfrm>
              <a:off x="7091614" y="2694672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4545C9-59B8-6D40-9842-DB29B8DDFBD6}"/>
                </a:ext>
              </a:extLst>
            </p:cNvPr>
            <p:cNvCxnSpPr>
              <a:cxnSpLocks/>
              <a:stCxn id="22" idx="1"/>
              <a:endCxn id="46" idx="7"/>
            </p:cNvCxnSpPr>
            <p:nvPr/>
          </p:nvCxnSpPr>
          <p:spPr>
            <a:xfrm flipH="1">
              <a:off x="6942927" y="1923746"/>
              <a:ext cx="148687" cy="48631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50F830-514F-564F-AB68-C32EE9E0F66E}"/>
                </a:ext>
              </a:extLst>
            </p:cNvPr>
            <p:cNvSpPr/>
            <p:nvPr/>
          </p:nvSpPr>
          <p:spPr>
            <a:xfrm>
              <a:off x="7091614" y="3677666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C4350-A8EF-D64E-AFFC-D9AA1AC7DFE8}"/>
                </a:ext>
              </a:extLst>
            </p:cNvPr>
            <p:cNvSpPr/>
            <p:nvPr/>
          </p:nvSpPr>
          <p:spPr>
            <a:xfrm>
              <a:off x="7091614" y="4660659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43F17D-65F5-FE4C-9DD4-147BC9235E56}"/>
                </a:ext>
              </a:extLst>
            </p:cNvPr>
            <p:cNvGrpSpPr/>
            <p:nvPr/>
          </p:nvGrpSpPr>
          <p:grpSpPr>
            <a:xfrm>
              <a:off x="8301308" y="1711678"/>
              <a:ext cx="888174" cy="3373116"/>
              <a:chOff x="6957651" y="1713710"/>
              <a:chExt cx="888174" cy="337311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370AEE8-2D5F-DE40-A7F7-461270CD0A4A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4BD7699B-08AD-6043-97F2-01E80CCD876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6FDAD0D-A94C-2F48-B24B-6D8F0E7C1F39}"/>
                  </a:ext>
                </a:extLst>
              </p:cNvPr>
              <p:cNvCxnSpPr>
                <a:cxnSpLocks/>
                <a:stCxn id="70" idx="1"/>
                <a:endCxn id="47" idx="7"/>
              </p:cNvCxnSpPr>
              <p:nvPr/>
            </p:nvCxnSpPr>
            <p:spPr>
              <a:xfrm flipH="1">
                <a:off x="6957651" y="1925778"/>
                <a:ext cx="133963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864F215B-7BF7-9F42-B04C-1BDC044126F3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F37DE0E8-1A71-9644-8400-19D0E8A316BF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7BB94-85EE-8944-B5A5-25B91406AC88}"/>
                </a:ext>
              </a:extLst>
            </p:cNvPr>
            <p:cNvGrpSpPr/>
            <p:nvPr/>
          </p:nvGrpSpPr>
          <p:grpSpPr>
            <a:xfrm>
              <a:off x="9659689" y="1711678"/>
              <a:ext cx="873450" cy="3373116"/>
              <a:chOff x="6972375" y="1713710"/>
              <a:chExt cx="873450" cy="33731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E90EDB2-5418-D545-BDF5-CE0D544045B1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F69D80E-C3C3-1D44-BF75-611FE9C0B11E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77F331F-116C-2F4E-A0B8-B362A311F92C}"/>
                  </a:ext>
                </a:extLst>
              </p:cNvPr>
              <p:cNvCxnSpPr>
                <a:cxnSpLocks/>
                <a:stCxn id="65" idx="1"/>
                <a:endCxn id="44" idx="7"/>
              </p:cNvCxnSpPr>
              <p:nvPr/>
            </p:nvCxnSpPr>
            <p:spPr>
              <a:xfrm flipH="1">
                <a:off x="6972375" y="1925778"/>
                <a:ext cx="119239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6E128B16-627B-814E-B9F2-0E4DA56BE647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1FFDC10-A1B5-674A-9339-43CBBE382198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648CF92-D631-374B-BD49-E55C0985CEA5}"/>
                </a:ext>
              </a:extLst>
            </p:cNvPr>
            <p:cNvGrpSpPr/>
            <p:nvPr/>
          </p:nvGrpSpPr>
          <p:grpSpPr>
            <a:xfrm>
              <a:off x="10953413" y="1711678"/>
              <a:ext cx="923383" cy="3373116"/>
              <a:chOff x="6922442" y="1713710"/>
              <a:chExt cx="923383" cy="3373116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947FDD9-8314-444E-8590-0DEC571BEDD6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094B5148-66C1-DD45-8F2E-27F1B148911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72CA1C-839A-0B45-AD6D-B996D1590C22}"/>
                  </a:ext>
                </a:extLst>
              </p:cNvPr>
              <p:cNvCxnSpPr>
                <a:cxnSpLocks/>
                <a:stCxn id="60" idx="1"/>
                <a:endCxn id="45" idx="0"/>
              </p:cNvCxnSpPr>
              <p:nvPr/>
            </p:nvCxnSpPr>
            <p:spPr>
              <a:xfrm flipH="1">
                <a:off x="6922442" y="1925778"/>
                <a:ext cx="169172" cy="459528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82FADE5-0231-0E4E-8378-A4A8312974D1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EC5195B-D04F-604B-90FA-5189AB17B075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ADAD0-C1C4-7041-81AE-96AD368E5AF1}"/>
                </a:ext>
              </a:extLst>
            </p:cNvPr>
            <p:cNvGrpSpPr/>
            <p:nvPr/>
          </p:nvGrpSpPr>
          <p:grpSpPr>
            <a:xfrm>
              <a:off x="6786829" y="3367756"/>
              <a:ext cx="4258024" cy="182880"/>
              <a:chOff x="7108203" y="3517720"/>
              <a:chExt cx="4258024" cy="182880"/>
            </a:xfrm>
            <a:solidFill>
              <a:schemeClr val="accent5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7B70712-C4D4-F248-96A3-60CCD16E226E}"/>
                  </a:ext>
                </a:extLst>
              </p:cNvPr>
              <p:cNvSpPr/>
              <p:nvPr/>
            </p:nvSpPr>
            <p:spPr>
              <a:xfrm>
                <a:off x="9824965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9A1147-EEF5-5444-B219-C278121C6CBA}"/>
                  </a:ext>
                </a:extLst>
              </p:cNvPr>
              <p:cNvSpPr/>
              <p:nvPr/>
            </p:nvSpPr>
            <p:spPr>
              <a:xfrm>
                <a:off x="11183347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C216D3-F0E2-C148-B223-EC0930B5D1EE}"/>
                  </a:ext>
                </a:extLst>
              </p:cNvPr>
              <p:cNvSpPr/>
              <p:nvPr/>
            </p:nvSpPr>
            <p:spPr>
              <a:xfrm>
                <a:off x="7108203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CA9B07E-F239-3A44-86AC-E026E2FADA19}"/>
                  </a:ext>
                </a:extLst>
              </p:cNvPr>
              <p:cNvSpPr/>
              <p:nvPr/>
            </p:nvSpPr>
            <p:spPr>
              <a:xfrm>
                <a:off x="8466584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53762F-7CA5-1F47-9072-0A00B23D8229}"/>
                </a:ext>
              </a:extLst>
            </p:cNvPr>
            <p:cNvGrpSpPr/>
            <p:nvPr/>
          </p:nvGrpSpPr>
          <p:grpSpPr>
            <a:xfrm>
              <a:off x="6786829" y="4352238"/>
              <a:ext cx="4258024" cy="182880"/>
              <a:chOff x="7138385" y="4340680"/>
              <a:chExt cx="4258024" cy="182880"/>
            </a:xfrm>
            <a:solidFill>
              <a:schemeClr val="accent5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6140F57-780B-A14C-A807-61FF40A72CC2}"/>
                  </a:ext>
                </a:extLst>
              </p:cNvPr>
              <p:cNvSpPr/>
              <p:nvPr/>
            </p:nvSpPr>
            <p:spPr>
              <a:xfrm>
                <a:off x="7138385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6858F5-BB91-8947-9E60-D8286DBFA832}"/>
                  </a:ext>
                </a:extLst>
              </p:cNvPr>
              <p:cNvSpPr/>
              <p:nvPr/>
            </p:nvSpPr>
            <p:spPr>
              <a:xfrm>
                <a:off x="9855147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7AAA0D-1977-3F4B-BCDF-64FF6F85DC0E}"/>
                  </a:ext>
                </a:extLst>
              </p:cNvPr>
              <p:cNvSpPr/>
              <p:nvPr/>
            </p:nvSpPr>
            <p:spPr>
              <a:xfrm>
                <a:off x="8496766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239211-7716-5441-B351-EFD71C19033F}"/>
                  </a:ext>
                </a:extLst>
              </p:cNvPr>
              <p:cNvSpPr/>
              <p:nvPr/>
            </p:nvSpPr>
            <p:spPr>
              <a:xfrm>
                <a:off x="11213529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A68E1-A6C6-E74F-9A0F-E1CFB8C5E7C9}"/>
                </a:ext>
              </a:extLst>
            </p:cNvPr>
            <p:cNvGrpSpPr/>
            <p:nvPr/>
          </p:nvGrpSpPr>
          <p:grpSpPr>
            <a:xfrm>
              <a:off x="6786829" y="5336720"/>
              <a:ext cx="4258024" cy="182880"/>
              <a:chOff x="7140393" y="5559880"/>
              <a:chExt cx="4258024" cy="182880"/>
            </a:xfrm>
            <a:solidFill>
              <a:schemeClr val="accent5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68E6C1C-1178-2C41-8483-D121094D28AB}"/>
                  </a:ext>
                </a:extLst>
              </p:cNvPr>
              <p:cNvSpPr/>
              <p:nvPr/>
            </p:nvSpPr>
            <p:spPr>
              <a:xfrm>
                <a:off x="7140393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5DB0A1-8393-F442-9B82-5B8798A215C8}"/>
                  </a:ext>
                </a:extLst>
              </p:cNvPr>
              <p:cNvSpPr/>
              <p:nvPr/>
            </p:nvSpPr>
            <p:spPr>
              <a:xfrm>
                <a:off x="9857155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A85C40-FAD4-0B4A-B600-1630A4C84010}"/>
                  </a:ext>
                </a:extLst>
              </p:cNvPr>
              <p:cNvSpPr/>
              <p:nvPr/>
            </p:nvSpPr>
            <p:spPr>
              <a:xfrm>
                <a:off x="8498774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5859B2-7F86-8347-8820-0F4456B4F5E7}"/>
                  </a:ext>
                </a:extLst>
              </p:cNvPr>
              <p:cNvSpPr/>
              <p:nvPr/>
            </p:nvSpPr>
            <p:spPr>
              <a:xfrm>
                <a:off x="11215537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CE8494-DB39-1B4D-A794-0540D3111F43}"/>
                </a:ext>
              </a:extLst>
            </p:cNvPr>
            <p:cNvGrpSpPr/>
            <p:nvPr/>
          </p:nvGrpSpPr>
          <p:grpSpPr>
            <a:xfrm>
              <a:off x="6786829" y="2383274"/>
              <a:ext cx="4258024" cy="182880"/>
              <a:chOff x="7108203" y="2606434"/>
              <a:chExt cx="4258024" cy="182880"/>
            </a:xfrm>
            <a:solidFill>
              <a:schemeClr val="accent5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00A8D5-9E09-214E-BF3A-B7F59E6C6149}"/>
                  </a:ext>
                </a:extLst>
              </p:cNvPr>
              <p:cNvSpPr/>
              <p:nvPr/>
            </p:nvSpPr>
            <p:spPr>
              <a:xfrm>
                <a:off x="9824965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1DC2EC-E0D5-CB49-933B-FBBF44C21530}"/>
                  </a:ext>
                </a:extLst>
              </p:cNvPr>
              <p:cNvSpPr/>
              <p:nvPr/>
            </p:nvSpPr>
            <p:spPr>
              <a:xfrm>
                <a:off x="11183347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16A342E-2189-1E45-9FFE-CEE45D2006C4}"/>
                  </a:ext>
                </a:extLst>
              </p:cNvPr>
              <p:cNvSpPr/>
              <p:nvPr/>
            </p:nvSpPr>
            <p:spPr>
              <a:xfrm>
                <a:off x="7108203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ABA7D6-99F2-7C4B-95D2-1D8B4284B812}"/>
                  </a:ext>
                </a:extLst>
              </p:cNvPr>
              <p:cNvSpPr/>
              <p:nvPr/>
            </p:nvSpPr>
            <p:spPr>
              <a:xfrm>
                <a:off x="8466584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B96618-7CD8-7C4F-9814-0B2D82E931C4}"/>
                </a:ext>
              </a:extLst>
            </p:cNvPr>
            <p:cNvCxnSpPr>
              <a:cxnSpLocks/>
              <a:stCxn id="71" idx="1"/>
              <a:endCxn id="59" idx="7"/>
            </p:cNvCxnSpPr>
            <p:nvPr/>
          </p:nvCxnSpPr>
          <p:spPr>
            <a:xfrm flipH="1">
              <a:off x="8301308" y="2906740"/>
              <a:ext cx="133963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FD814-C1EA-974A-89A3-4FD17CDE4963}"/>
                </a:ext>
              </a:extLst>
            </p:cNvPr>
            <p:cNvCxnSpPr>
              <a:cxnSpLocks/>
              <a:stCxn id="66" idx="1"/>
              <a:endCxn id="56" idx="7"/>
            </p:cNvCxnSpPr>
            <p:nvPr/>
          </p:nvCxnSpPr>
          <p:spPr>
            <a:xfrm flipH="1">
              <a:off x="9659689" y="2906740"/>
              <a:ext cx="119239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60A89-4CFD-4B48-A8FF-F8B274D858DA}"/>
                </a:ext>
              </a:extLst>
            </p:cNvPr>
            <p:cNvCxnSpPr>
              <a:cxnSpLocks/>
              <a:stCxn id="61" idx="1"/>
              <a:endCxn id="57" idx="7"/>
            </p:cNvCxnSpPr>
            <p:nvPr/>
          </p:nvCxnSpPr>
          <p:spPr>
            <a:xfrm flipH="1">
              <a:off x="11018071" y="2906740"/>
              <a:ext cx="104514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967C2-B4FE-9043-8E38-12BC9469CCBA}"/>
                </a:ext>
              </a:extLst>
            </p:cNvPr>
            <p:cNvCxnSpPr>
              <a:cxnSpLocks/>
              <a:stCxn id="63" idx="1"/>
              <a:endCxn id="55" idx="7"/>
            </p:cNvCxnSpPr>
            <p:nvPr/>
          </p:nvCxnSpPr>
          <p:spPr>
            <a:xfrm flipH="1">
              <a:off x="11018071" y="3889734"/>
              <a:ext cx="104514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294F33-960F-7F4C-B29F-490083882FA5}"/>
                </a:ext>
              </a:extLst>
            </p:cNvPr>
            <p:cNvCxnSpPr>
              <a:cxnSpLocks/>
              <a:stCxn id="64" idx="1"/>
              <a:endCxn id="51" idx="7"/>
            </p:cNvCxnSpPr>
            <p:nvPr/>
          </p:nvCxnSpPr>
          <p:spPr>
            <a:xfrm flipH="1">
              <a:off x="11018071" y="4872727"/>
              <a:ext cx="104514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1808E-C3F1-A549-A607-389652D4EE3A}"/>
                </a:ext>
              </a:extLst>
            </p:cNvPr>
            <p:cNvCxnSpPr>
              <a:cxnSpLocks/>
              <a:stCxn id="25" idx="1"/>
              <a:endCxn id="52" idx="7"/>
            </p:cNvCxnSpPr>
            <p:nvPr/>
          </p:nvCxnSpPr>
          <p:spPr>
            <a:xfrm flipH="1">
              <a:off x="6942927" y="3889734"/>
              <a:ext cx="148687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586992-9A84-2740-88F6-5A77D9BAE342}"/>
                </a:ext>
              </a:extLst>
            </p:cNvPr>
            <p:cNvCxnSpPr>
              <a:cxnSpLocks/>
              <a:stCxn id="73" idx="1"/>
              <a:endCxn id="54" idx="7"/>
            </p:cNvCxnSpPr>
            <p:nvPr/>
          </p:nvCxnSpPr>
          <p:spPr>
            <a:xfrm flipH="1">
              <a:off x="8301308" y="3889734"/>
              <a:ext cx="133963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C4C9C-C15B-6349-BE9D-F3BA95C70FFC}"/>
                </a:ext>
              </a:extLst>
            </p:cNvPr>
            <p:cNvCxnSpPr>
              <a:cxnSpLocks/>
              <a:stCxn id="68" idx="1"/>
              <a:endCxn id="53" idx="7"/>
            </p:cNvCxnSpPr>
            <p:nvPr/>
          </p:nvCxnSpPr>
          <p:spPr>
            <a:xfrm flipH="1">
              <a:off x="9659689" y="3889734"/>
              <a:ext cx="119239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6964D-7B03-3649-AA2E-5AA1F7D76673}"/>
                </a:ext>
              </a:extLst>
            </p:cNvPr>
            <p:cNvCxnSpPr>
              <a:cxnSpLocks/>
              <a:stCxn id="69" idx="1"/>
              <a:endCxn id="49" idx="7"/>
            </p:cNvCxnSpPr>
            <p:nvPr/>
          </p:nvCxnSpPr>
          <p:spPr>
            <a:xfrm flipH="1">
              <a:off x="9659689" y="4872727"/>
              <a:ext cx="119239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C9D4D-0AD9-F846-9D78-F88F6EA8A81E}"/>
                </a:ext>
              </a:extLst>
            </p:cNvPr>
            <p:cNvCxnSpPr>
              <a:cxnSpLocks/>
              <a:stCxn id="26" idx="1"/>
              <a:endCxn id="48" idx="7"/>
            </p:cNvCxnSpPr>
            <p:nvPr/>
          </p:nvCxnSpPr>
          <p:spPr>
            <a:xfrm flipH="1">
              <a:off x="6942927" y="4872727"/>
              <a:ext cx="148687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AFB09E3-880A-BA48-9915-19CC19C4EB78}"/>
              </a:ext>
            </a:extLst>
          </p:cNvPr>
          <p:cNvSpPr/>
          <p:nvPr/>
        </p:nvSpPr>
        <p:spPr>
          <a:xfrm>
            <a:off x="8099867" y="5150123"/>
            <a:ext cx="1007360" cy="486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BF5D72-3851-B043-9CE3-CA4782C18C6B}"/>
              </a:ext>
            </a:extLst>
          </p:cNvPr>
          <p:cNvCxnSpPr>
            <a:cxnSpLocks/>
            <a:stCxn id="74" idx="1"/>
            <a:endCxn id="50" idx="7"/>
          </p:cNvCxnSpPr>
          <p:nvPr/>
        </p:nvCxnSpPr>
        <p:spPr>
          <a:xfrm flipH="1">
            <a:off x="7996508" y="4330759"/>
            <a:ext cx="133963" cy="490775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E78642-F79D-3A41-9739-2548E2AEDA7A}"/>
              </a:ext>
            </a:extLst>
          </p:cNvPr>
          <p:cNvCxnSpPr>
            <a:cxnSpLocks/>
            <a:stCxn id="50" idx="5"/>
            <a:endCxn id="120" idx="1"/>
          </p:cNvCxnSpPr>
          <p:nvPr/>
        </p:nvCxnSpPr>
        <p:spPr>
          <a:xfrm>
            <a:off x="7996508" y="4950850"/>
            <a:ext cx="103359" cy="442289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26FABA7-150E-8E49-9C57-2CE55F95281F}"/>
              </a:ext>
            </a:extLst>
          </p:cNvPr>
          <p:cNvCxnSpPr>
            <a:cxnSpLocks/>
            <a:stCxn id="106" idx="4"/>
            <a:endCxn id="120" idx="1"/>
          </p:cNvCxnSpPr>
          <p:nvPr/>
        </p:nvCxnSpPr>
        <p:spPr>
          <a:xfrm>
            <a:off x="7779450" y="4825232"/>
            <a:ext cx="320417" cy="56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995A2-83FA-9743-B97F-47E64E107AB8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9107227" y="5393139"/>
            <a:ext cx="531043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7FEC7-26DB-8848-8AAA-FB874E62B8CB}"/>
              </a:ext>
            </a:extLst>
          </p:cNvPr>
          <p:cNvSpPr txBox="1"/>
          <p:nvPr/>
        </p:nvSpPr>
        <p:spPr>
          <a:xfrm>
            <a:off x="9609821" y="5225109"/>
            <a:ext cx="18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Interconnect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B14A16-1C33-5DFC-BD22-77B969B5813B}"/>
              </a:ext>
            </a:extLst>
          </p:cNvPr>
          <p:cNvSpPr/>
          <p:nvPr/>
        </p:nvSpPr>
        <p:spPr>
          <a:xfrm>
            <a:off x="9787467" y="460342"/>
            <a:ext cx="213688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kingsley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89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Elements:</a:t>
            </a:r>
          </a:p>
          <a:p>
            <a:r>
              <a:rPr lang="en-US" dirty="0"/>
              <a:t>Ember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Hermes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Network Drivers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8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Network Traffic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Light-weight endpoint for modeling network traffic</a:t>
            </a:r>
          </a:p>
          <a:p>
            <a:pPr lvl="1"/>
            <a:r>
              <a:rPr lang="en-US" dirty="0"/>
              <a:t>Enables large-scale simulation of networks where detailed modeling of endpoints would be expensive</a:t>
            </a:r>
          </a:p>
          <a:p>
            <a:pPr lvl="1"/>
            <a:endParaRPr lang="en-US" sz="1200" dirty="0"/>
          </a:p>
          <a:p>
            <a:r>
              <a:rPr lang="en-US" dirty="0"/>
              <a:t>Packages patterns as </a:t>
            </a:r>
            <a:r>
              <a:rPr lang="en-US" i="1" dirty="0"/>
              <a:t>motifs</a:t>
            </a:r>
            <a:endParaRPr lang="en-US" dirty="0"/>
          </a:p>
          <a:p>
            <a:pPr lvl="1"/>
            <a:r>
              <a:rPr lang="en-US" dirty="0"/>
              <a:t>Can encode a high level of complexity in the patterns</a:t>
            </a:r>
          </a:p>
          <a:p>
            <a:pPr lvl="1"/>
            <a:r>
              <a:rPr lang="en-US" dirty="0"/>
              <a:t>Generic method for users to extend SST with additional communication patterns</a:t>
            </a:r>
          </a:p>
          <a:p>
            <a:pPr lvl="1"/>
            <a:endParaRPr lang="en-US" sz="1200" dirty="0"/>
          </a:p>
          <a:p>
            <a:r>
              <a:rPr lang="en-US" dirty="0"/>
              <a:t>Intended to be a driver for the Hermes, Firefly, and Merlin communication modeling stack</a:t>
            </a:r>
          </a:p>
          <a:p>
            <a:pPr lvl="1"/>
            <a:r>
              <a:rPr lang="en-US" dirty="0"/>
              <a:t>Uses Hermes message API to create communications</a:t>
            </a:r>
          </a:p>
          <a:p>
            <a:pPr lvl="1"/>
            <a:r>
              <a:rPr lang="en-US" dirty="0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F00F0C85-A6A6-3D4A-86F7-CE00C872CD9D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6FA0BE36-BB0A-2049-92A0-B13999B721D8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385317-DD2D-F540-9EBA-62DB13542DC8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AAD5372-A61B-0343-83D8-FFB3FAAECEFE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15F50F1D-2F49-EA45-A186-D7D80E5BD1A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324AA4-93F6-DD33-A5BA-98D2D73CD6A7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</a:t>
            </a:r>
          </a:p>
        </p:txBody>
      </p:sp>
    </p:spTree>
    <p:extLst>
      <p:ext uri="{BB962C8B-B14F-4D97-AF65-F5344CB8AC3E}">
        <p14:creationId xmlns:p14="http://schemas.microsoft.com/office/powerpoint/2010/main" val="3045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Overview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Shape 176"/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/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/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/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/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/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/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/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/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/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/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/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/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/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70D9EADE-94CE-A744-B8B9-9A95CFAB1BB0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1" name="Snip and Round Single Corner Rectangle 20">
            <a:extLst>
              <a:ext uri="{FF2B5EF4-FFF2-40B4-BE49-F238E27FC236}">
                <a16:creationId xmlns:a16="http://schemas.microsoft.com/office/drawing/2014/main" id="{6433B537-BDD2-144A-878D-9F3A1C761AF4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9F6C3BD8-E8F6-8849-9B42-824DDE9A866E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02807CE6-689C-4745-BEF1-1717881950B2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id="{975CAAFF-1572-1A43-A363-26DB05E2770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1CB801-B4A8-D1EB-3655-C9B8499645A4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</a:t>
            </a:r>
          </a:p>
        </p:txBody>
      </p:sp>
    </p:spTree>
    <p:extLst>
      <p:ext uri="{BB962C8B-B14F-4D97-AF65-F5344CB8AC3E}">
        <p14:creationId xmlns:p14="http://schemas.microsoft.com/office/powerpoint/2010/main" val="191568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Motifs are lightweight patterns of communication</a:t>
            </a:r>
          </a:p>
          <a:p>
            <a:pPr lvl="1"/>
            <a:r>
              <a:rPr lang="en-US" dirty="0"/>
              <a:t>Tend to have very small state</a:t>
            </a:r>
          </a:p>
          <a:p>
            <a:pPr lvl="1"/>
            <a:r>
              <a:rPr lang="en-US" dirty="0"/>
              <a:t>Extracted from parent applications</a:t>
            </a:r>
          </a:p>
          <a:p>
            <a:pPr lvl="1"/>
            <a:r>
              <a:rPr lang="en-US" dirty="0"/>
              <a:t>Models as an MPI program (serial flow of control)</a:t>
            </a:r>
          </a:p>
          <a:p>
            <a:pPr lvl="2"/>
            <a:r>
              <a:rPr lang="en-US" dirty="0"/>
              <a:t>Many motifs acting in the simulation create the parallel behavior</a:t>
            </a:r>
          </a:p>
          <a:p>
            <a:endParaRPr lang="en-US" sz="1200" dirty="0"/>
          </a:p>
          <a:p>
            <a:r>
              <a:rPr lang="en-US" dirty="0"/>
              <a:t>Example motifs</a:t>
            </a:r>
          </a:p>
          <a:p>
            <a:pPr lvl="1"/>
            <a:r>
              <a:rPr lang="en-US" dirty="0"/>
              <a:t>Halo exchanges (1, 2, and 3D)</a:t>
            </a:r>
          </a:p>
          <a:p>
            <a:pPr lvl="1"/>
            <a:r>
              <a:rPr lang="en-US" dirty="0"/>
              <a:t>MPI collections – reductions, all-reduce, gather, barrier</a:t>
            </a:r>
          </a:p>
          <a:p>
            <a:pPr lvl="1"/>
            <a:r>
              <a:rPr lang="en-US" dirty="0"/>
              <a:t>Communication sweeping (Sweep3D, LU, etc.)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F8A2AD6-BCB4-4B43-A9B1-C086393FC7C8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F2FF913-BBF2-EF4B-B3D0-C2DC08408ACA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86B1D8F-D1E7-664E-831F-4104201C552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1B4827B-1DC2-A644-8270-A95830D3988C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B5C6D06-653B-AA48-9669-F11E32CC4B9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BF000C-960A-41C8-5419-B58E76472A60}"/>
              </a:ext>
            </a:extLst>
          </p:cNvPr>
          <p:cNvSpPr/>
          <p:nvPr/>
        </p:nvSpPr>
        <p:spPr>
          <a:xfrm>
            <a:off x="8590844" y="460342"/>
            <a:ext cx="33335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 | grep Motif</a:t>
            </a:r>
          </a:p>
        </p:txBody>
      </p:sp>
    </p:spTree>
    <p:extLst>
      <p:ext uri="{BB962C8B-B14F-4D97-AF65-F5344CB8AC3E}">
        <p14:creationId xmlns:p14="http://schemas.microsoft.com/office/powerpoint/2010/main" val="32562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Websites</a:t>
            </a:r>
          </a:p>
          <a:p>
            <a:pPr lvl="1"/>
            <a:r>
              <a:rPr lang="en-US" dirty="0"/>
              <a:t>Information on installing SST, and links to everything else you see here</a:t>
            </a:r>
          </a:p>
          <a:p>
            <a:pPr lvl="2"/>
            <a:r>
              <a:rPr lang="en-US" dirty="0">
                <a:hlinkClick r:id="rId3"/>
              </a:rPr>
              <a:t>http://www.sst-simulator.org/</a:t>
            </a:r>
            <a:endParaRPr lang="en-US" dirty="0"/>
          </a:p>
          <a:p>
            <a:pPr lvl="1"/>
            <a:r>
              <a:rPr lang="en-US" dirty="0"/>
              <a:t>Documentation on SST’s key interfaces, overview of all the elements, and more!</a:t>
            </a:r>
          </a:p>
          <a:p>
            <a:pPr lvl="2"/>
            <a:r>
              <a:rPr lang="en-US" dirty="0">
                <a:hlinkClick r:id="rId4"/>
              </a:rPr>
              <a:t>http://sst-simulator.org/sst-docs/</a:t>
            </a:r>
            <a:endParaRPr lang="en-US" dirty="0"/>
          </a:p>
          <a:p>
            <a:pPr lvl="1"/>
            <a:r>
              <a:rPr lang="en-US" dirty="0"/>
              <a:t>Code</a:t>
            </a:r>
          </a:p>
          <a:p>
            <a:pPr lvl="2"/>
            <a:r>
              <a:rPr lang="en-US" dirty="0">
                <a:hlinkClick r:id="rId5"/>
              </a:rPr>
              <a:t>https://github.com/sstsimulator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Important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Configuration File Format: </a:t>
            </a:r>
            <a:r>
              <a:rPr lang="en-US" dirty="0">
                <a:hlinkClick r:id="rId6"/>
              </a:rPr>
              <a:t>http://sst-simulator.org/SSTPages/SSTUserPythonFileFormat/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Doxygen</a:t>
            </a:r>
            <a:r>
              <a:rPr lang="en-US" dirty="0"/>
              <a:t> Documentation: </a:t>
            </a:r>
            <a:r>
              <a:rPr lang="en-US" i="1" dirty="0">
                <a:solidFill>
                  <a:srgbClr val="0070C0"/>
                </a:solidFill>
                <a:hlinkClick r:id="rId7"/>
              </a:rPr>
              <a:t>http://sst-simulator.org/SSTDoxygen/13.0.0_docs/html/</a:t>
            </a:r>
            <a:endParaRPr lang="en-US" i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Developer FAQ: </a:t>
            </a:r>
            <a:r>
              <a:rPr lang="en-US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http://sst-simulator.org/SSTPages/SSTTopDocDeveloperInfo/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SST</a:t>
            </a:r>
          </a:p>
          <a:p>
            <a:pPr marL="726948" lvl="1" indent="-342900"/>
            <a:r>
              <a:rPr lang="en-US" dirty="0"/>
              <a:t>Quick start: </a:t>
            </a:r>
            <a:r>
              <a:rPr lang="en-US" dirty="0">
                <a:hlinkClick r:id="rId9"/>
              </a:rPr>
              <a:t>http://sst-simulator.org/SSTPages/SSTBuildAndInstall_13dot1dot0_SeriesQuickStart/</a:t>
            </a:r>
            <a:r>
              <a:rPr lang="en-US" dirty="0"/>
              <a:t> </a:t>
            </a:r>
          </a:p>
          <a:p>
            <a:pPr marL="726948" lvl="1" indent="-342900"/>
            <a:r>
              <a:rPr lang="en-US" dirty="0"/>
              <a:t>Detailed: </a:t>
            </a:r>
            <a:r>
              <a:rPr lang="en-US" dirty="0">
                <a:hlinkClick r:id="rId10"/>
              </a:rPr>
              <a:t>http://sst-simulator.org/SSTPages/SSTBuildAndInstall_13dot1dot0_SeriesDetailedBuildInstructions/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 (continued)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EmberEngine creates and manages the motif</a:t>
            </a:r>
          </a:p>
          <a:p>
            <a:pPr lvl="1"/>
            <a:r>
              <a:rPr lang="en-US" dirty="0"/>
              <a:t>Creates an event queue which the motif adds events to when probed</a:t>
            </a:r>
          </a:p>
          <a:p>
            <a:pPr lvl="1"/>
            <a:r>
              <a:rPr lang="en-US" dirty="0"/>
              <a:t>The Engine executes the queued events in order, converting them to message semantic calls as needed</a:t>
            </a:r>
          </a:p>
          <a:p>
            <a:pPr lvl="1"/>
            <a:r>
              <a:rPr lang="en-US" dirty="0"/>
              <a:t>When the queue is empty, the motif is probed again for events</a:t>
            </a:r>
          </a:p>
          <a:p>
            <a:endParaRPr lang="en-US" sz="1200" dirty="0"/>
          </a:p>
          <a:p>
            <a:r>
              <a:rPr lang="en-US" dirty="0"/>
              <a:t>Events correspond to a specific action</a:t>
            </a:r>
          </a:p>
          <a:p>
            <a:pPr lvl="1"/>
            <a:r>
              <a:rPr lang="en-US" dirty="0"/>
              <a:t>E.g., send, recv, allreduce, compute-for-a-period, wait, etc.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901BFE4-8E02-784B-A900-A70D2B66843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10A4D9-DE75-A94F-9D9B-756E9966E8E5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43E51D0F-BCBE-634D-8DE6-6F442085E6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7A57215-300E-5D44-B04E-DCBE675577FD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3AF2F0-B420-6045-8270-EF5AF199F1D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F2527C-189C-8D96-4763-EF7D24F18D43}"/>
              </a:ext>
            </a:extLst>
          </p:cNvPr>
          <p:cNvSpPr/>
          <p:nvPr/>
        </p:nvSpPr>
        <p:spPr>
          <a:xfrm>
            <a:off x="8500533" y="460342"/>
            <a:ext cx="342381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ember.EmberEngine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5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Network traffic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Purpose: </a:t>
            </a:r>
            <a:r>
              <a:rPr lang="en-US" dirty="0"/>
              <a:t>Create network traffic, based on application communication patterns, at large scale</a:t>
            </a:r>
          </a:p>
          <a:p>
            <a:pPr lvl="1"/>
            <a:r>
              <a:rPr lang="en-US" dirty="0"/>
              <a:t>Enables testing the impact of network topologies and technologies on application communication at very large scale</a:t>
            </a:r>
            <a:endParaRPr lang="en-US" sz="1200" dirty="0"/>
          </a:p>
          <a:p>
            <a:r>
              <a:rPr lang="en-US" dirty="0"/>
              <a:t>Scales to 1 million nodes</a:t>
            </a:r>
            <a:endParaRPr lang="en-US" sz="1200" dirty="0"/>
          </a:p>
          <a:p>
            <a:r>
              <a:rPr lang="en-US" dirty="0"/>
              <a:t>Supports multiple “cores” per Node</a:t>
            </a:r>
          </a:p>
          <a:p>
            <a:pPr lvl="1"/>
            <a:r>
              <a:rPr lang="en-US" dirty="0"/>
              <a:t>Interaction between cores limited to message passing</a:t>
            </a:r>
            <a:endParaRPr lang="en-US" sz="1200" dirty="0"/>
          </a:p>
          <a:p>
            <a:r>
              <a:rPr lang="en-US" dirty="0"/>
              <a:t>Supports space sharing of the network</a:t>
            </a:r>
          </a:p>
          <a:p>
            <a:pPr lvl="1"/>
            <a:r>
              <a:rPr lang="en-US" dirty="0"/>
              <a:t>Multiple “apps” running simultaneously</a:t>
            </a:r>
          </a:p>
          <a:p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039F4762-382F-2641-8B61-2618699EB54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8643F0AB-4A74-9142-A925-4719631ECB0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0517A57-01E0-674C-99EA-49B71B0809C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15DD03D-427E-B14A-96EA-E7F6B9E8881B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44738ABE-6E2C-B547-B717-BA62EEF8B0C3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A77B38-7728-F92E-1808-BD0CF9161A7C}"/>
              </a:ext>
            </a:extLst>
          </p:cNvPr>
          <p:cNvSpPr/>
          <p:nvPr/>
        </p:nvSpPr>
        <p:spPr>
          <a:xfrm>
            <a:off x="10058400" y="460342"/>
            <a:ext cx="186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firefly</a:t>
            </a:r>
          </a:p>
        </p:txBody>
      </p:sp>
    </p:spTree>
    <p:extLst>
      <p:ext uri="{BB962C8B-B14F-4D97-AF65-F5344CB8AC3E}">
        <p14:creationId xmlns:p14="http://schemas.microsoft.com/office/powerpoint/2010/main" val="11066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Simulating large networks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network node consists of</a:t>
            </a:r>
          </a:p>
          <a:p>
            <a:pPr lvl="1"/>
            <a:r>
              <a:rPr lang="en-US" dirty="0"/>
              <a:t>Driver (the “application”)</a:t>
            </a:r>
          </a:p>
          <a:p>
            <a:pPr lvl="1"/>
            <a:r>
              <a:rPr lang="en-US" dirty="0"/>
              <a:t>NIC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endParaRPr lang="en-US" sz="1200" dirty="0"/>
          </a:p>
          <a:p>
            <a:r>
              <a:rPr lang="en-US" dirty="0"/>
              <a:t>Nodes are connected together via routers to form a network</a:t>
            </a:r>
          </a:p>
          <a:p>
            <a:pPr lvl="1"/>
            <a:r>
              <a:rPr lang="en-US" dirty="0"/>
              <a:t>Fat tree, torus, etc.</a:t>
            </a:r>
          </a:p>
          <a:p>
            <a:pPr lvl="1"/>
            <a:endParaRPr lang="en-US" sz="1200" dirty="0"/>
          </a:p>
          <a:p>
            <a:r>
              <a:rPr lang="en-US" dirty="0"/>
              <a:t>Firefly is the interface between the driver and the router</a:t>
            </a:r>
          </a:p>
          <a:p>
            <a:pPr lvl="1"/>
            <a:r>
              <a:rPr lang="en-US" dirty="0"/>
              <a:t>Message passing library </a:t>
            </a:r>
            <a:r>
              <a:rPr lang="en-US" dirty="0">
                <a:sym typeface="Wingdings"/>
              </a:rPr>
              <a:t> Firefly Hades</a:t>
            </a:r>
          </a:p>
          <a:p>
            <a:pPr lvl="1"/>
            <a:r>
              <a:rPr lang="en-US" dirty="0">
                <a:sym typeface="Wingdings"/>
              </a:rPr>
              <a:t>NIC  Firefly NIC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24983" y="1559299"/>
            <a:ext cx="2590800" cy="3953933"/>
            <a:chOff x="5452559" y="2091260"/>
            <a:chExt cx="2590800" cy="3953933"/>
          </a:xfrm>
        </p:grpSpPr>
        <p:sp>
          <p:nvSpPr>
            <p:cNvPr id="5" name="Rectangle 4"/>
            <p:cNvSpPr/>
            <p:nvPr/>
          </p:nvSpPr>
          <p:spPr>
            <a:xfrm>
              <a:off x="5740426" y="2091260"/>
              <a:ext cx="2015066" cy="15578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Ember</a:t>
              </a:r>
            </a:p>
            <a:p>
              <a:pPr algn="ctr"/>
              <a:r>
                <a:rPr lang="en-US" dirty="0"/>
                <a:t>(driver)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33559" y="3039527"/>
              <a:ext cx="1837267" cy="6095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Hades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0426" y="4004726"/>
              <a:ext cx="2015066" cy="660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NIC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40427" y="5012260"/>
              <a:ext cx="2015066" cy="702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Merlin Router</a:t>
              </a:r>
            </a:p>
          </p:txBody>
        </p:sp>
        <p:cxnSp>
          <p:nvCxnSpPr>
            <p:cNvPr id="9" name="Straight Connector 8"/>
            <p:cNvCxnSpPr>
              <a:stCxn id="5" idx="2"/>
              <a:endCxn id="7" idx="0"/>
            </p:cNvCxnSpPr>
            <p:nvPr/>
          </p:nvCxnSpPr>
          <p:spPr>
            <a:xfrm>
              <a:off x="6747959" y="3649126"/>
              <a:ext cx="0" cy="355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7" idx="2"/>
            </p:cNvCxnSpPr>
            <p:nvPr/>
          </p:nvCxnSpPr>
          <p:spPr>
            <a:xfrm flipH="1" flipV="1">
              <a:off x="6747959" y="4665126"/>
              <a:ext cx="1" cy="3471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</p:cNvCxnSpPr>
            <p:nvPr/>
          </p:nvCxnSpPr>
          <p:spPr>
            <a:xfrm flipV="1">
              <a:off x="7755493" y="5359393"/>
              <a:ext cx="287866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</p:cNvCxnSpPr>
            <p:nvPr/>
          </p:nvCxnSpPr>
          <p:spPr>
            <a:xfrm flipH="1">
              <a:off x="6747959" y="5714993"/>
              <a:ext cx="1" cy="33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</p:cNvCxnSpPr>
            <p:nvPr/>
          </p:nvCxnSpPr>
          <p:spPr>
            <a:xfrm flipH="1" flipV="1">
              <a:off x="5452559" y="5359393"/>
              <a:ext cx="287868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DD3A6A2B-62A0-7A4C-9779-6EEA552F214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17" name="Snip and Round Single Corner Rectangle 16">
            <a:extLst>
              <a:ext uri="{FF2B5EF4-FFF2-40B4-BE49-F238E27FC236}">
                <a16:creationId xmlns:a16="http://schemas.microsoft.com/office/drawing/2014/main" id="{2CA59F8C-D228-DF4E-8054-74F1B62EF560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383C79B2-EC69-0048-A8DE-52AA839D345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F52D6A0F-7DB5-604F-B9A1-B401D4366086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93D091BF-573A-3F4D-87FD-0B4641A2897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B8EA35A-9910-8F7B-6E59-4AB932113F84}"/>
              </a:ext>
            </a:extLst>
          </p:cNvPr>
          <p:cNvSpPr/>
          <p:nvPr/>
        </p:nvSpPr>
        <p:spPr>
          <a:xfrm>
            <a:off x="10058400" y="460342"/>
            <a:ext cx="186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firefly</a:t>
            </a:r>
          </a:p>
        </p:txBody>
      </p:sp>
    </p:spTree>
    <p:extLst>
      <p:ext uri="{BB962C8B-B14F-4D97-AF65-F5344CB8AC3E}">
        <p14:creationId xmlns:p14="http://schemas.microsoft.com/office/powerpoint/2010/main" val="4364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(More) SST 13.1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487034"/>
          </a:xfrm>
        </p:spPr>
        <p:txBody>
          <a:bodyPr numCol="2">
            <a:noAutofit/>
          </a:bodyPr>
          <a:lstStyle/>
          <a:p>
            <a:r>
              <a:rPr lang="en-US" sz="1700" dirty="0">
                <a:solidFill>
                  <a:schemeClr val="tx1"/>
                </a:solidFill>
              </a:rPr>
              <a:t>Processors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Ariel</a:t>
            </a:r>
            <a:r>
              <a:rPr lang="en-US" sz="1700" dirty="0">
                <a:solidFill>
                  <a:schemeClr val="tx1"/>
                </a:solidFill>
              </a:rPr>
              <a:t> – PIN-based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Prospero</a:t>
            </a:r>
            <a:r>
              <a:rPr lang="en-US" sz="1700" dirty="0">
                <a:solidFill>
                  <a:schemeClr val="tx1"/>
                </a:solidFill>
              </a:rPr>
              <a:t> – trace execution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Miranda</a:t>
            </a:r>
            <a:r>
              <a:rPr lang="en-US" sz="1700" dirty="0">
                <a:solidFill>
                  <a:schemeClr val="tx1"/>
                </a:solidFill>
              </a:rPr>
              <a:t> – pattern generator</a:t>
            </a:r>
          </a:p>
          <a:p>
            <a:pPr lvl="1"/>
            <a:r>
              <a:rPr lang="en-US" sz="1700" b="1" dirty="0" err="1">
                <a:solidFill>
                  <a:schemeClr val="tx1"/>
                </a:solidFill>
              </a:rPr>
              <a:t>Vanadis</a:t>
            </a:r>
            <a:r>
              <a:rPr lang="en-US" sz="1700" dirty="0">
                <a:solidFill>
                  <a:schemeClr val="tx1"/>
                </a:solidFill>
              </a:rPr>
              <a:t> – MIPS32 and RV64 pipeline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GeNSA</a:t>
            </a:r>
            <a:r>
              <a:rPr lang="en-US" sz="1700" dirty="0">
                <a:solidFill>
                  <a:schemeClr val="tx1"/>
                </a:solidFill>
              </a:rPr>
              <a:t> – Spiking temporal processing unit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Osseous – RTL simulation</a:t>
            </a:r>
          </a:p>
          <a:p>
            <a:r>
              <a:rPr lang="en-US" sz="1700" dirty="0">
                <a:solidFill>
                  <a:schemeClr val="tx1"/>
                </a:solidFill>
              </a:rPr>
              <a:t>Memory Subsystem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MemHierarchy</a:t>
            </a:r>
            <a:r>
              <a:rPr lang="en-US" sz="1700" dirty="0">
                <a:solidFill>
                  <a:schemeClr val="tx1"/>
                </a:solidFill>
              </a:rPr>
              <a:t> – caches, directory, memory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CacheTracer</a:t>
            </a:r>
            <a:r>
              <a:rPr lang="en-US" sz="1700" dirty="0">
                <a:solidFill>
                  <a:schemeClr val="tx1"/>
                </a:solidFill>
              </a:rPr>
              <a:t> – cache tracing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Cassini – cache </a:t>
            </a:r>
            <a:r>
              <a:rPr lang="en-US" sz="1700" dirty="0" err="1">
                <a:solidFill>
                  <a:schemeClr val="tx1"/>
                </a:solidFill>
              </a:rPr>
              <a:t>prefetchers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CramSim</a:t>
            </a:r>
            <a:r>
              <a:rPr lang="en-US" sz="1700" dirty="0">
                <a:solidFill>
                  <a:schemeClr val="tx1"/>
                </a:solidFill>
              </a:rPr>
              <a:t> – DDR, HBM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Messier – NVM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Samba – TLB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VaultSim</a:t>
            </a:r>
            <a:r>
              <a:rPr lang="en-US" sz="1700" dirty="0">
                <a:solidFill>
                  <a:schemeClr val="tx1"/>
                </a:solidFill>
              </a:rPr>
              <a:t> – vaulted stacked memory</a:t>
            </a:r>
          </a:p>
          <a:p>
            <a:endParaRPr lang="en-US" sz="1700" dirty="0">
              <a:solidFill>
                <a:schemeClr val="tx1"/>
              </a:solidFill>
            </a:endParaRPr>
          </a:p>
          <a:p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Network drivers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Ember</a:t>
            </a:r>
            <a:r>
              <a:rPr lang="en-US" sz="1700" dirty="0">
                <a:solidFill>
                  <a:schemeClr val="tx1"/>
                </a:solidFill>
              </a:rPr>
              <a:t> – communication patterns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Firefly</a:t>
            </a:r>
            <a:r>
              <a:rPr lang="en-US" sz="1700" dirty="0">
                <a:solidFill>
                  <a:schemeClr val="tx1"/>
                </a:solidFill>
              </a:rPr>
              <a:t> – communication protocols 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Hermes</a:t>
            </a:r>
            <a:r>
              <a:rPr lang="en-US" sz="1700" dirty="0">
                <a:solidFill>
                  <a:schemeClr val="tx1"/>
                </a:solidFill>
              </a:rPr>
              <a:t> – MPI-like driver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Zodiac – trace based driver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Thornhill – memory models for Ember</a:t>
            </a:r>
          </a:p>
          <a:p>
            <a:r>
              <a:rPr lang="en-US" sz="1700" dirty="0">
                <a:solidFill>
                  <a:schemeClr val="tx1"/>
                </a:solidFill>
              </a:rPr>
              <a:t>Networks/</a:t>
            </a:r>
            <a:r>
              <a:rPr lang="en-US" sz="1700" dirty="0" err="1">
                <a:solidFill>
                  <a:schemeClr val="tx1"/>
                </a:solidFill>
              </a:rPr>
              <a:t>NoCs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Merlin</a:t>
            </a:r>
            <a:r>
              <a:rPr lang="en-US" sz="1700" dirty="0">
                <a:solidFill>
                  <a:schemeClr val="tx1"/>
                </a:solidFill>
              </a:rPr>
              <a:t> – flexible network modeling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</a:rPr>
              <a:t>Kingsley</a:t>
            </a:r>
            <a:r>
              <a:rPr lang="en-US" sz="1700" dirty="0">
                <a:solidFill>
                  <a:schemeClr val="tx1"/>
                </a:solidFill>
              </a:rPr>
              <a:t> – mesh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Shogun – crossbar </a:t>
            </a:r>
            <a:r>
              <a:rPr lang="en-US" sz="1700" dirty="0" err="1">
                <a:solidFill>
                  <a:schemeClr val="tx1"/>
                </a:solidFill>
              </a:rPr>
              <a:t>NoC</a:t>
            </a:r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Accelerators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Balar</a:t>
            </a:r>
            <a:r>
              <a:rPr lang="en-US" sz="1700" dirty="0">
                <a:solidFill>
                  <a:schemeClr val="tx1"/>
                </a:solidFill>
              </a:rPr>
              <a:t> – GPGPU-Sim interface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Llyr – spatial compute</a:t>
            </a:r>
          </a:p>
          <a:p>
            <a:r>
              <a:rPr lang="en-US" sz="1700" dirty="0">
                <a:solidFill>
                  <a:schemeClr val="tx1"/>
                </a:solidFill>
              </a:rPr>
              <a:t>Others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sst</a:t>
            </a:r>
            <a:r>
              <a:rPr lang="en-US" sz="1700" dirty="0">
                <a:solidFill>
                  <a:schemeClr val="tx1"/>
                </a:solidFill>
              </a:rPr>
              <a:t>-macro → Mercury </a:t>
            </a: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simpleElementExample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sz="1700" dirty="0" err="1">
                <a:solidFill>
                  <a:schemeClr val="tx1"/>
                </a:solidFill>
              </a:rPr>
              <a:t>simpleSimulation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13001-D739-736B-D855-900B53FAC823}"/>
              </a:ext>
            </a:extLst>
          </p:cNvPr>
          <p:cNvSpPr/>
          <p:nvPr/>
        </p:nvSpPr>
        <p:spPr>
          <a:xfrm>
            <a:off x="647700" y="2626657"/>
            <a:ext cx="4749053" cy="6364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6B806-C86F-AE02-3651-B915A209913E}"/>
              </a:ext>
            </a:extLst>
          </p:cNvPr>
          <p:cNvSpPr/>
          <p:nvPr/>
        </p:nvSpPr>
        <p:spPr>
          <a:xfrm>
            <a:off x="641838" y="3853226"/>
            <a:ext cx="4856629" cy="19917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EB717-EAA9-2A3A-362A-71F25A9E3C83}"/>
              </a:ext>
            </a:extLst>
          </p:cNvPr>
          <p:cNvSpPr/>
          <p:nvPr/>
        </p:nvSpPr>
        <p:spPr>
          <a:xfrm>
            <a:off x="6002733" y="2303929"/>
            <a:ext cx="4856629" cy="6364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F749F-C9CA-E659-BBC0-0FF68C1BE33F}"/>
              </a:ext>
            </a:extLst>
          </p:cNvPr>
          <p:cNvSpPr/>
          <p:nvPr/>
        </p:nvSpPr>
        <p:spPr>
          <a:xfrm>
            <a:off x="6002732" y="5307105"/>
            <a:ext cx="4856629" cy="12896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B0A7-9D83-F90F-C83E-7FADF22FCBE2}"/>
              </a:ext>
            </a:extLst>
          </p:cNvPr>
          <p:cNvSpPr/>
          <p:nvPr/>
        </p:nvSpPr>
        <p:spPr>
          <a:xfrm>
            <a:off x="6002731" y="4312023"/>
            <a:ext cx="4856629" cy="9214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70291-0439-A9AF-F976-493106E00C7D}"/>
              </a:ext>
            </a:extLst>
          </p:cNvPr>
          <p:cNvSpPr/>
          <p:nvPr/>
        </p:nvSpPr>
        <p:spPr>
          <a:xfrm>
            <a:off x="6096000" y="3927697"/>
            <a:ext cx="4856629" cy="310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Elements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There are even more elements included, described 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http://sst-simulator.org/sst-docs/docs/elements/intro</a:t>
            </a:r>
            <a:endParaRPr lang="en-US" dirty="0"/>
          </a:p>
          <a:p>
            <a:r>
              <a:rPr lang="en-US" dirty="0"/>
              <a:t>A number of external simulators are compatible with SST. </a:t>
            </a:r>
          </a:p>
          <a:p>
            <a:pPr lvl="1"/>
            <a:r>
              <a:rPr lang="en-US" dirty="0"/>
              <a:t>See section on optional dependencies: </a:t>
            </a:r>
            <a:r>
              <a:rPr lang="en-US" dirty="0">
                <a:hlinkClick r:id="rId3"/>
              </a:rPr>
              <a:t>http://sst-simulator.org/SSTPages/SSTBuildAndInstall_13dot1dot0_SeriesDetailedBuildInstructions/</a:t>
            </a:r>
            <a:endParaRPr lang="en-US" dirty="0"/>
          </a:p>
          <a:p>
            <a:pPr lvl="1"/>
            <a:r>
              <a:rPr lang="en-US" dirty="0"/>
              <a:t>Many memory timing simulators are supported by memHierarchy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24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06" y="2051545"/>
            <a:ext cx="3709659" cy="4419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Configuration Graph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take a look at how SST views our system</a:t>
            </a:r>
          </a:p>
          <a:p>
            <a:r>
              <a:rPr lang="en-US" dirty="0"/>
              <a:t>Re-run demo_4 but add a command to dump the configuration graph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 you a </a:t>
            </a:r>
            <a:r>
              <a:rPr lang="en-US" dirty="0" err="1"/>
              <a:t>GraphViz</a:t>
            </a:r>
            <a:r>
              <a:rPr lang="en-US" dirty="0"/>
              <a:t> formatted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install a JPEG previewer in VS Code to see the output.</a:t>
            </a:r>
          </a:p>
          <a:p>
            <a:endParaRPr lang="en-US" dirty="0"/>
          </a:p>
          <a:p>
            <a:r>
              <a:rPr lang="en-US" dirty="0"/>
              <a:t>Is this how you expected your system to look?</a:t>
            </a:r>
          </a:p>
          <a:p>
            <a:r>
              <a:rPr lang="en-US" dirty="0"/>
              <a:t>With this in mind, let’s add a second Miranda core…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5036" y="2038898"/>
            <a:ext cx="6439631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--output-dot=graph_demo_4.dot –dot-verbosity=10 demo_4.py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5036" y="3380088"/>
            <a:ext cx="6439631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dot –</a:t>
            </a:r>
            <a:r>
              <a:rPr lang="en-US" dirty="0" err="1">
                <a:latin typeface="Consolas"/>
                <a:cs typeface="Consolas"/>
              </a:rPr>
              <a:t>Tjpg</a:t>
            </a:r>
            <a:r>
              <a:rPr lang="en-US" dirty="0">
                <a:latin typeface="Consolas"/>
                <a:cs typeface="Consolas"/>
              </a:rPr>
              <a:t> graph_demo_4.dot –o graph_demo_4.jpg</a:t>
            </a:r>
          </a:p>
        </p:txBody>
      </p:sp>
    </p:spTree>
    <p:extLst>
      <p:ext uri="{BB962C8B-B14F-4D97-AF65-F5344CB8AC3E}">
        <p14:creationId xmlns:p14="http://schemas.microsoft.com/office/powerpoint/2010/main" val="189258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Miranda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Miranda generator </a:t>
            </a:r>
          </a:p>
          <a:p>
            <a:pPr lvl="1"/>
            <a:r>
              <a:rPr lang="en-US" dirty="0"/>
              <a:t>What else might you need?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Dump the wiring diagram to verify the model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demo_4.py demo_5.py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8" y="4943789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demo_5.py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5037" y="2821741"/>
            <a:ext cx="58892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about another L1 cache?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are you going to wire everything together? How about a bus?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706237"/>
            <a:ext cx="4048296" cy="4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L2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L2 cache and move both above the bus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demo_5.py demo_6.py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3559382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demo_6.py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6" cy="4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8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Secondary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L2 and memory controller</a:t>
            </a:r>
          </a:p>
          <a:p>
            <a:pPr lvl="1"/>
            <a:r>
              <a:rPr lang="en-US" dirty="0"/>
              <a:t>Think carefully about how addressing should will work…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cp demo_6.py demo_7.py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954CD-3857-E61A-C87C-2C67A7C8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5" cy="4214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D384D-B8F1-E362-93B4-E30876FAE878}"/>
              </a:ext>
            </a:extLst>
          </p:cNvPr>
          <p:cNvSpPr txBox="1"/>
          <p:nvPr/>
        </p:nvSpPr>
        <p:spPr>
          <a:xfrm>
            <a:off x="1265037" y="4189938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37879-8F94-2447-5A31-80BA88115313}"/>
              </a:ext>
            </a:extLst>
          </p:cNvPr>
          <p:cNvSpPr txBox="1"/>
          <p:nvPr/>
        </p:nvSpPr>
        <p:spPr>
          <a:xfrm>
            <a:off x="1265037" y="2821741"/>
            <a:ext cx="631263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Can you still use a bus?</a:t>
            </a:r>
          </a:p>
          <a:p>
            <a:r>
              <a:rPr lang="en-US" dirty="0">
                <a:latin typeface="Consolas"/>
                <a:cs typeface="Consolas"/>
              </a:rPr>
              <a:t>Can the talk directly to the memory controller?</a:t>
            </a:r>
          </a:p>
        </p:txBody>
      </p:sp>
    </p:spTree>
    <p:extLst>
      <p:ext uri="{BB962C8B-B14F-4D97-AF65-F5344CB8AC3E}">
        <p14:creationId xmlns:p14="http://schemas.microsoft.com/office/powerpoint/2010/main" val="26518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Help &amp; Extending SST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4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6939" y="2031023"/>
            <a:ext cx="4758122" cy="2795954"/>
          </a:xfrm>
        </p:spPr>
        <p:txBody>
          <a:bodyPr/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Introduction to SST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was designed for extensibility</a:t>
            </a:r>
          </a:p>
          <a:p>
            <a:pPr lvl="1"/>
            <a:r>
              <a:rPr lang="en-US" dirty="0"/>
              <a:t>Components/subcomponents can be added without touching SST Elements</a:t>
            </a:r>
          </a:p>
          <a:p>
            <a:pPr lvl="2"/>
            <a:r>
              <a:rPr lang="en-US" dirty="0"/>
              <a:t>Example: write a new prefetcher and have </a:t>
            </a:r>
            <a:r>
              <a:rPr lang="en-US" dirty="0" err="1"/>
              <a:t>memH</a:t>
            </a:r>
            <a:r>
              <a:rPr lang="en-US" dirty="0"/>
              <a:t> caches use it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no changes</a:t>
            </a:r>
            <a:r>
              <a:rPr lang="en-US" dirty="0">
                <a:sym typeface="Wingdings" pitchFamily="2" charset="2"/>
              </a:rPr>
              <a:t> to memHierarchy</a:t>
            </a:r>
            <a:endParaRPr lang="en-US" dirty="0"/>
          </a:p>
          <a:p>
            <a:pPr lvl="1"/>
            <a:r>
              <a:rPr lang="en-US" dirty="0"/>
              <a:t>SST-Core APIs are stable </a:t>
            </a:r>
            <a:r>
              <a:rPr lang="en-US" dirty="0">
                <a:sym typeface="Wingdings" pitchFamily="2" charset="2"/>
              </a:rPr>
              <a:t> one year deprecation period</a:t>
            </a:r>
            <a:endParaRPr lang="en-US" dirty="0"/>
          </a:p>
          <a:p>
            <a:pPr lvl="2"/>
            <a:r>
              <a:rPr lang="en-US" dirty="0"/>
              <a:t>Element APIs may be less so but generally try to keep them consistent</a:t>
            </a:r>
          </a:p>
          <a:p>
            <a:pPr lvl="1"/>
            <a:r>
              <a:rPr lang="en-US" dirty="0"/>
              <a:t>Many users start with SST Elements and then build their own customized libraries</a:t>
            </a:r>
          </a:p>
          <a:p>
            <a:pPr lvl="2"/>
            <a:r>
              <a:rPr lang="en-US" dirty="0"/>
              <a:t>Partially or completely replacing SST Element functionality</a:t>
            </a:r>
          </a:p>
          <a:p>
            <a:r>
              <a:rPr lang="en-US" dirty="0"/>
              <a:t>Many approaches to using SST</a:t>
            </a:r>
          </a:p>
          <a:p>
            <a:pPr lvl="1"/>
            <a:r>
              <a:rPr lang="en-US" dirty="0"/>
              <a:t>Core only: Write your own components from scratch</a:t>
            </a:r>
          </a:p>
          <a:p>
            <a:pPr lvl="1"/>
            <a:r>
              <a:rPr lang="en-US" dirty="0"/>
              <a:t>Start from existing Elements and replace components/subcomponents to meet your needs</a:t>
            </a:r>
          </a:p>
          <a:p>
            <a:pPr lvl="1"/>
            <a:r>
              <a:rPr lang="en-US" dirty="0"/>
              <a:t>Wrap existing simulators and insert as components or subcomponents</a:t>
            </a:r>
          </a:p>
        </p:txBody>
      </p:sp>
    </p:spTree>
    <p:extLst>
      <p:ext uri="{BB962C8B-B14F-4D97-AF65-F5344CB8AC3E}">
        <p14:creationId xmlns:p14="http://schemas.microsoft.com/office/powerpoint/2010/main" val="29087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4FBB-B9C3-4645-9575-18424BD9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SST: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6A41-1892-A143-8C08-B9582235E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CE966-650B-9C40-8729-3C140C0960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element library</a:t>
            </a:r>
          </a:p>
          <a:p>
            <a:pPr lvl="1"/>
            <a:r>
              <a:rPr lang="en-US" dirty="0"/>
              <a:t>Components demonstrating links, ports, clocks, event handling, etc.</a:t>
            </a:r>
          </a:p>
          <a:p>
            <a:pPr lvl="1"/>
            <a:r>
              <a:rPr lang="en-US" dirty="0"/>
              <a:t>sst-elements/src/sst/elements/</a:t>
            </a:r>
            <a:r>
              <a:rPr lang="en-US" dirty="0" err="1"/>
              <a:t>simpleElementExample</a:t>
            </a:r>
            <a:r>
              <a:rPr lang="en-US" dirty="0"/>
              <a:t>/</a:t>
            </a:r>
          </a:p>
          <a:p>
            <a:r>
              <a:rPr lang="en-US" dirty="0" err="1"/>
              <a:t>simpleSimulation</a:t>
            </a:r>
            <a:endParaRPr lang="en-US" dirty="0"/>
          </a:p>
          <a:p>
            <a:pPr lvl="1"/>
            <a:r>
              <a:rPr lang="en-US" dirty="0"/>
              <a:t>Simulates a car wash (a little more complex than example elements)</a:t>
            </a:r>
          </a:p>
          <a:p>
            <a:r>
              <a:rPr lang="en-US" dirty="0"/>
              <a:t>Example external element library </a:t>
            </a:r>
          </a:p>
          <a:p>
            <a:pPr lvl="1"/>
            <a:r>
              <a:rPr lang="en-US" dirty="0"/>
              <a:t>Demonstrates building and registering a new element library</a:t>
            </a:r>
          </a:p>
          <a:p>
            <a:pPr lvl="1"/>
            <a:r>
              <a:rPr lang="en-US" dirty="0"/>
              <a:t>https://github.com/sstsimulator/</a:t>
            </a:r>
            <a:r>
              <a:rPr lang="en-US" dirty="0" err="1"/>
              <a:t>sst</a:t>
            </a:r>
            <a:r>
              <a:rPr lang="en-US" dirty="0"/>
              <a:t>-external-element</a:t>
            </a:r>
          </a:p>
        </p:txBody>
      </p:sp>
    </p:spTree>
    <p:extLst>
      <p:ext uri="{BB962C8B-B14F-4D97-AF65-F5344CB8AC3E}">
        <p14:creationId xmlns:p14="http://schemas.microsoft.com/office/powerpoint/2010/main" val="37975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Getting help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website contains lots of information (www.sst-simulator.org)</a:t>
            </a:r>
          </a:p>
          <a:p>
            <a:pPr lvl="1"/>
            <a:r>
              <a:rPr lang="en-US" dirty="0"/>
              <a:t>Downloading, installing, and running SST</a:t>
            </a:r>
          </a:p>
          <a:p>
            <a:pPr lvl="1"/>
            <a:r>
              <a:rPr lang="en-US" dirty="0"/>
              <a:t>Element libraries and external components</a:t>
            </a:r>
          </a:p>
          <a:p>
            <a:pPr lvl="1"/>
            <a:r>
              <a:rPr lang="en-US" dirty="0"/>
              <a:t>Guides for extending SST</a:t>
            </a:r>
          </a:p>
          <a:p>
            <a:pPr lvl="1"/>
            <a:r>
              <a:rPr lang="en-US" dirty="0"/>
              <a:t>Information on APIs</a:t>
            </a:r>
          </a:p>
          <a:p>
            <a:pPr lvl="1"/>
            <a:r>
              <a:rPr lang="en-US" dirty="0"/>
              <a:t>Information about current development efforts</a:t>
            </a:r>
          </a:p>
          <a:p>
            <a:pPr lvl="1"/>
            <a:r>
              <a:rPr lang="en-US" dirty="0"/>
              <a:t>Past tutorial slides and exercises</a:t>
            </a:r>
            <a:endParaRPr lang="en-US" sz="1200" dirty="0"/>
          </a:p>
          <a:p>
            <a:r>
              <a:rPr lang="en-US" dirty="0"/>
              <a:t>SST Github </a:t>
            </a:r>
          </a:p>
          <a:p>
            <a:pPr lvl="1"/>
            <a:r>
              <a:rPr lang="en-US" dirty="0"/>
              <a:t>Current development</a:t>
            </a:r>
          </a:p>
          <a:p>
            <a:pPr lvl="1"/>
            <a:r>
              <a:rPr lang="en-US" dirty="0"/>
              <a:t>Issues track user questions as well as development plans, bugs, etc. </a:t>
            </a:r>
          </a:p>
        </p:txBody>
      </p:sp>
    </p:spTree>
    <p:extLst>
      <p:ext uri="{BB962C8B-B14F-4D97-AF65-F5344CB8AC3E}">
        <p14:creationId xmlns:p14="http://schemas.microsoft.com/office/powerpoint/2010/main" val="9040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 wrap-up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SST is a parallel, flexible simulation framework</a:t>
            </a:r>
          </a:p>
          <a:p>
            <a:pPr lvl="1"/>
            <a:r>
              <a:rPr lang="en-US" dirty="0"/>
              <a:t>Can simulate many systems at many granularities</a:t>
            </a:r>
          </a:p>
          <a:p>
            <a:pPr lvl="1"/>
            <a:r>
              <a:rPr lang="en-US" dirty="0"/>
              <a:t>Capable of simulating modern architectures</a:t>
            </a:r>
          </a:p>
          <a:p>
            <a:pPr lvl="1"/>
            <a:r>
              <a:rPr lang="en-US" dirty="0"/>
              <a:t>Modular design for extensibility</a:t>
            </a:r>
          </a:p>
          <a:p>
            <a:r>
              <a:rPr lang="en-US" dirty="0"/>
              <a:t>Please keep us posted on your uses of SST as well as any capabilities you’ve added or would like to see added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647" y="3787659"/>
            <a:ext cx="6579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SST team wants to help you!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Documentation?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Kittens?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9" y="4435892"/>
            <a:ext cx="6708571" cy="2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Part 1: Introduction to SST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			</a:t>
            </a:r>
            <a:r>
              <a:rPr lang="en-US" dirty="0">
                <a:solidFill>
                  <a:schemeClr val="tx1"/>
                </a:solidFill>
              </a:rPr>
              <a:t>8:00 – 9:30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Basic Simulation in SST</a:t>
            </a:r>
          </a:p>
          <a:p>
            <a:pPr marL="201159" lvl="1" indent="0">
              <a:buNone/>
            </a:pPr>
            <a:r>
              <a:rPr lang="en-US" dirty="0"/>
              <a:t>A Tour of SST Elements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Break</a:t>
            </a:r>
            <a:r>
              <a:rPr lang="en-US" dirty="0"/>
              <a:t>								</a:t>
            </a:r>
            <a:r>
              <a:rPr lang="en-US" i="1" dirty="0"/>
              <a:t>9:30 – 9:45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Part 2: Advanced Node-Level Simulation		</a:t>
            </a:r>
            <a:r>
              <a:rPr lang="en-US" i="1" dirty="0"/>
              <a:t>9:45 – 10:30</a:t>
            </a:r>
          </a:p>
          <a:p>
            <a:pPr marL="0" indent="0">
              <a:buNone/>
            </a:pPr>
            <a:r>
              <a:rPr lang="en-US" dirty="0"/>
              <a:t>Part 3: System-Scale Simulation				</a:t>
            </a:r>
            <a:r>
              <a:rPr lang="en-US" i="1" dirty="0"/>
              <a:t>10:30 - 12:00</a:t>
            </a:r>
          </a:p>
        </p:txBody>
      </p:sp>
    </p:spTree>
    <p:extLst>
      <p:ext uri="{BB962C8B-B14F-4D97-AF65-F5344CB8AC3E}">
        <p14:creationId xmlns:p14="http://schemas.microsoft.com/office/powerpoint/2010/main" val="78414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FAD1E-24DE-114F-A895-872802A0CB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Return at 9:45</a:t>
            </a:r>
          </a:p>
        </p:txBody>
      </p:sp>
    </p:spTree>
    <p:extLst>
      <p:ext uri="{BB962C8B-B14F-4D97-AF65-F5344CB8AC3E}">
        <p14:creationId xmlns:p14="http://schemas.microsoft.com/office/powerpoint/2010/main" val="14059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Part 1: Introduction to SST				8:00 – 9:30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Basic Simulation in SST</a:t>
            </a:r>
          </a:p>
          <a:p>
            <a:pPr marL="201159" lvl="1" indent="0">
              <a:buNone/>
            </a:pPr>
            <a:r>
              <a:rPr lang="en-US" dirty="0"/>
              <a:t>A Tour of SST Elements</a:t>
            </a:r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9:30 – 9:45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>
                <a:solidFill>
                  <a:srgbClr val="D6837C"/>
                </a:solidFill>
              </a:rPr>
              <a:t>Part 2: Advanced Node-Level Simulation		</a:t>
            </a:r>
            <a:r>
              <a:rPr lang="en-US" b="1" i="1" dirty="0">
                <a:solidFill>
                  <a:srgbClr val="D6837C"/>
                </a:solidFill>
              </a:rPr>
              <a:t>9:45 – 10:30</a:t>
            </a:r>
          </a:p>
          <a:p>
            <a:pPr marL="0" indent="0">
              <a:buNone/>
            </a:pPr>
            <a:r>
              <a:rPr lang="en-US" dirty="0"/>
              <a:t>Part 3: System-Scale Simulation				</a:t>
            </a:r>
            <a:r>
              <a:rPr lang="en-US" i="1" dirty="0"/>
              <a:t>10:30 - 12:00</a:t>
            </a:r>
          </a:p>
        </p:txBody>
      </p:sp>
    </p:spTree>
    <p:extLst>
      <p:ext uri="{BB962C8B-B14F-4D97-AF65-F5344CB8AC3E}">
        <p14:creationId xmlns:p14="http://schemas.microsoft.com/office/powerpoint/2010/main" val="284404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– Part 1: Advanced Node-Level Simulation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 dirty="0"/>
              <a:t>This section of the tutorial will cover the following topics: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wire up a more modern memory hierarchy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simulate an OOO processor with </a:t>
            </a:r>
            <a:r>
              <a:rPr lang="en-US" dirty="0" err="1"/>
              <a:t>Vanadis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0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memHierarchy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58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memHierarchy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Lets do something a bit more realistic.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model a processor with</a:t>
            </a:r>
          </a:p>
          <a:p>
            <a:pPr marL="726948" lvl="1" indent="-342900"/>
            <a:r>
              <a:rPr lang="en-US" dirty="0"/>
              <a:t>Split LLC</a:t>
            </a:r>
          </a:p>
          <a:p>
            <a:pPr marL="726948" lvl="1" indent="-342900"/>
            <a:r>
              <a:rPr lang="en-US" dirty="0"/>
              <a:t>Multiple NUMA domains</a:t>
            </a:r>
          </a:p>
          <a:p>
            <a:pPr marL="726948" lvl="1" indent="-342900"/>
            <a:r>
              <a:rPr lang="en-US" dirty="0"/>
              <a:t>2D mesh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keep the simple core model, Miranda</a:t>
            </a:r>
          </a:p>
          <a:p>
            <a:pPr lvl="1" indent="0">
              <a:buNone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7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+mj-lt"/>
              </a:rPr>
              <a:t>SST Overview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9753F7-C073-3EFF-2A2F-473EE4014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numa.py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57A54C-683D-120D-47E5-7CB95C91A13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40" y="475996"/>
            <a:ext cx="2307260" cy="5906007"/>
          </a:xfr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969786C-7547-D205-430F-C6D97530DF94}"/>
              </a:ext>
            </a:extLst>
          </p:cNvPr>
          <p:cNvSpPr txBox="1">
            <a:spLocks/>
          </p:cNvSpPr>
          <p:nvPr/>
        </p:nvSpPr>
        <p:spPr>
          <a:xfrm>
            <a:off x="647701" y="1109710"/>
            <a:ext cx="6163740" cy="279321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the right is a single core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core has its own L1D 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group of cores shares an L2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middle, the NOC router will connect to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the bottom, the memory needs a directory controller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endParaRPr lang="en-US" dirty="0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961E1329-8A09-B7F1-B406-805B6593E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69"/>
          <a:stretch/>
        </p:blipFill>
        <p:spPr>
          <a:xfrm>
            <a:off x="7622734" y="769433"/>
            <a:ext cx="3630871" cy="5319131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9416803-9295-80F0-7F22-C823B78EB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7"/>
          <a:stretch/>
        </p:blipFill>
        <p:spPr>
          <a:xfrm>
            <a:off x="7770811" y="1960188"/>
            <a:ext cx="3554854" cy="2937619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17C273B-6454-B8F2-1D5E-059772E3B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58" b="32538"/>
          <a:stretch/>
        </p:blipFill>
        <p:spPr>
          <a:xfrm>
            <a:off x="7473246" y="3111366"/>
            <a:ext cx="3630871" cy="90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5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8BD-2D0D-3FE3-30D0-99829E617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System-Level Modeling</a:t>
            </a:r>
          </a:p>
        </p:txBody>
      </p:sp>
    </p:spTree>
    <p:extLst>
      <p:ext uri="{BB962C8B-B14F-4D97-AF65-F5344CB8AC3E}">
        <p14:creationId xmlns:p14="http://schemas.microsoft.com/office/powerpoint/2010/main" val="1665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Part 1: Introduction to SST				8:00 – 9:30</a:t>
            </a:r>
          </a:p>
          <a:p>
            <a:pPr marL="201159" lvl="1" indent="0">
              <a:buNone/>
            </a:pPr>
            <a:r>
              <a:rPr lang="en-US" dirty="0"/>
              <a:t>SST Overview</a:t>
            </a:r>
          </a:p>
          <a:p>
            <a:pPr marL="201159" lvl="1" indent="0">
              <a:buNone/>
            </a:pPr>
            <a:r>
              <a:rPr lang="en-US" dirty="0"/>
              <a:t>Basic Simulation in SST</a:t>
            </a:r>
          </a:p>
          <a:p>
            <a:pPr marL="201159" lvl="1" indent="0">
              <a:buNone/>
            </a:pPr>
            <a:r>
              <a:rPr lang="en-US" dirty="0"/>
              <a:t>A Tour of SST Elements</a:t>
            </a:r>
          </a:p>
          <a:p>
            <a:pPr marL="0" indent="0">
              <a:buNone/>
            </a:pPr>
            <a:r>
              <a:rPr lang="en-US" dirty="0"/>
              <a:t>Break 								</a:t>
            </a:r>
            <a:r>
              <a:rPr lang="en-US" i="1" dirty="0"/>
              <a:t>9:30 – 9:45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Part 2: Advanced Node-Level Simulation		9:45 – 10:30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6837C"/>
                </a:solidFill>
              </a:rPr>
              <a:t>Part 3: System-Scale Simulation			</a:t>
            </a:r>
            <a:r>
              <a:rPr lang="en-US" b="1" i="1" dirty="0">
                <a:solidFill>
                  <a:srgbClr val="D6837C"/>
                </a:solidFill>
              </a:rPr>
              <a:t>10:30 - 12:00</a:t>
            </a:r>
          </a:p>
        </p:txBody>
      </p:sp>
    </p:spTree>
    <p:extLst>
      <p:ext uri="{BB962C8B-B14F-4D97-AF65-F5344CB8AC3E}">
        <p14:creationId xmlns:p14="http://schemas.microsoft.com/office/powerpoint/2010/main" val="29109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– Part 3: System-Level Modeling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 dirty="0"/>
              <a:t>This section of the tutorial will cover the following topics: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Detailed description of Merlin, our system-level network simulator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Network simulation interfaces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write a new SST element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add a new network topology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extend the SST python interface to support the new topology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High-level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Merlin: Network Simulator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7793" y="1278740"/>
            <a:ext cx="11178907" cy="4847424"/>
          </a:xfrm>
        </p:spPr>
        <p:txBody>
          <a:bodyPr>
            <a:normAutofit/>
          </a:bodyPr>
          <a:lstStyle/>
          <a:p>
            <a:r>
              <a:rPr lang="en-US" dirty="0"/>
              <a:t>Low-level, flexible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</a:t>
            </a:r>
            <a:r>
              <a:rPr lang="en-US" dirty="0" err="1"/>
              <a:t>hr_router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Topologies – mesh, n-dim tori, fat-tree, dragonfly, </a:t>
            </a:r>
            <a:r>
              <a:rPr lang="en-US" dirty="0" err="1"/>
              <a:t>hyperx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1"/>
            <a:r>
              <a:rPr lang="en-US" i="1" dirty="0" err="1"/>
              <a:t>MemHierarchy</a:t>
            </a:r>
            <a:endParaRPr lang="en-US" i="1" dirty="0"/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Or, make your own</a:t>
            </a:r>
          </a:p>
        </p:txBody>
      </p:sp>
    </p:spTree>
    <p:extLst>
      <p:ext uri="{BB962C8B-B14F-4D97-AF65-F5344CB8AC3E}">
        <p14:creationId xmlns:p14="http://schemas.microsoft.com/office/powerpoint/2010/main" val="18375486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AE3-AAFE-D3F7-36B6-331AE3E7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Merlin High Level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82FAB-941E-4214-11D9-CC1813CB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5D4942E-40F2-E21D-D827-8E6A844E3A3D}"/>
              </a:ext>
            </a:extLst>
          </p:cNvPr>
          <p:cNvSpPr/>
          <p:nvPr/>
        </p:nvSpPr>
        <p:spPr>
          <a:xfrm>
            <a:off x="2469356" y="1328178"/>
            <a:ext cx="2682239" cy="2834107"/>
          </a:xfrm>
          <a:prstGeom prst="roundRect">
            <a:avLst/>
          </a:prstGeom>
          <a:gradFill rotWithShape="1">
            <a:gsLst>
              <a:gs pos="0">
                <a:srgbClr val="AC956E">
                  <a:tint val="50000"/>
                  <a:satMod val="300000"/>
                </a:srgbClr>
              </a:gs>
              <a:gs pos="35000">
                <a:srgbClr val="AC956E">
                  <a:tint val="37000"/>
                  <a:satMod val="300000"/>
                </a:srgbClr>
              </a:gs>
              <a:gs pos="100000">
                <a:srgbClr val="AC956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C956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hr_router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39B581-7B1F-F5B0-1F7E-B3D5C2D50C39}"/>
              </a:ext>
            </a:extLst>
          </p:cNvPr>
          <p:cNvSpPr/>
          <p:nvPr/>
        </p:nvSpPr>
        <p:spPr>
          <a:xfrm>
            <a:off x="2211346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0D280F-B9BB-E609-5D91-2CFEB76BD4EE}"/>
              </a:ext>
            </a:extLst>
          </p:cNvPr>
          <p:cNvSpPr/>
          <p:nvPr/>
        </p:nvSpPr>
        <p:spPr>
          <a:xfrm>
            <a:off x="2211346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DE80CA-9510-8148-A7B8-C3B259E4231D}"/>
              </a:ext>
            </a:extLst>
          </p:cNvPr>
          <p:cNvSpPr/>
          <p:nvPr/>
        </p:nvSpPr>
        <p:spPr>
          <a:xfrm>
            <a:off x="4884227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439DC6-30FD-149A-24E5-921BC9002FA8}"/>
              </a:ext>
            </a:extLst>
          </p:cNvPr>
          <p:cNvSpPr/>
          <p:nvPr/>
        </p:nvSpPr>
        <p:spPr>
          <a:xfrm>
            <a:off x="4884227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76B13EF-BF81-BDD9-5681-B4745D74B820}"/>
              </a:ext>
            </a:extLst>
          </p:cNvPr>
          <p:cNvSpPr/>
          <p:nvPr/>
        </p:nvSpPr>
        <p:spPr>
          <a:xfrm>
            <a:off x="3000083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D45A5E-540F-697F-0662-A85C85CA6962}"/>
              </a:ext>
            </a:extLst>
          </p:cNvPr>
          <p:cNvSpPr/>
          <p:nvPr/>
        </p:nvSpPr>
        <p:spPr>
          <a:xfrm>
            <a:off x="3961815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8811D6-7112-AB3E-9AEB-C44DD7CEA321}"/>
              </a:ext>
            </a:extLst>
          </p:cNvPr>
          <p:cNvSpPr/>
          <p:nvPr/>
        </p:nvSpPr>
        <p:spPr>
          <a:xfrm>
            <a:off x="2746082" y="1715867"/>
            <a:ext cx="2138145" cy="499980"/>
          </a:xfrm>
          <a:prstGeom prst="ellipse">
            <a:avLst/>
          </a:prstGeom>
          <a:gradFill rotWithShape="1">
            <a:gsLst>
              <a:gs pos="0">
                <a:srgbClr val="808DA9">
                  <a:tint val="100000"/>
                  <a:shade val="100000"/>
                  <a:satMod val="130000"/>
                </a:srgbClr>
              </a:gs>
              <a:gs pos="100000">
                <a:srgbClr val="808DA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8DA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Topology</a:t>
            </a: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18D6E7D4-7E99-A03B-9C2A-2D29A18589FC}"/>
              </a:ext>
            </a:extLst>
          </p:cNvPr>
          <p:cNvSpPr/>
          <p:nvPr/>
        </p:nvSpPr>
        <p:spPr>
          <a:xfrm>
            <a:off x="2870410" y="2464499"/>
            <a:ext cx="1858210" cy="1048084"/>
          </a:xfrm>
          <a:prstGeom prst="hexagon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Xbar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262A908-3716-4766-4D82-D058D3EB5B74}"/>
              </a:ext>
            </a:extLst>
          </p:cNvPr>
          <p:cNvCxnSpPr>
            <a:stCxn id="56" idx="3"/>
          </p:cNvCxnSpPr>
          <p:nvPr/>
        </p:nvCxnSpPr>
        <p:spPr>
          <a:xfrm>
            <a:off x="2746082" y="2583475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CFDC376-58BF-066C-5A41-82A7BC3B46B9}"/>
              </a:ext>
            </a:extLst>
          </p:cNvPr>
          <p:cNvCxnSpPr>
            <a:stCxn id="55" idx="3"/>
          </p:cNvCxnSpPr>
          <p:nvPr/>
        </p:nvCxnSpPr>
        <p:spPr>
          <a:xfrm flipV="1">
            <a:off x="2746082" y="3226495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929431-804A-5FE1-B54D-BD16C7AF94B6}"/>
              </a:ext>
            </a:extLst>
          </p:cNvPr>
          <p:cNvCxnSpPr>
            <a:stCxn id="59" idx="0"/>
          </p:cNvCxnSpPr>
          <p:nvPr/>
        </p:nvCxnSpPr>
        <p:spPr>
          <a:xfrm flipV="1">
            <a:off x="3267451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1B53790-EE73-0C91-53D8-3B1F88DF6D90}"/>
              </a:ext>
            </a:extLst>
          </p:cNvPr>
          <p:cNvCxnSpPr/>
          <p:nvPr/>
        </p:nvCxnSpPr>
        <p:spPr>
          <a:xfrm flipV="1">
            <a:off x="4176504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D96F2B-DD37-9441-21AD-8C75B451C03F}"/>
              </a:ext>
            </a:extLst>
          </p:cNvPr>
          <p:cNvCxnSpPr/>
          <p:nvPr/>
        </p:nvCxnSpPr>
        <p:spPr>
          <a:xfrm>
            <a:off x="4612847" y="3258580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DECC67-8824-9019-74F4-D9620A1CA968}"/>
              </a:ext>
            </a:extLst>
          </p:cNvPr>
          <p:cNvCxnSpPr/>
          <p:nvPr/>
        </p:nvCxnSpPr>
        <p:spPr>
          <a:xfrm flipV="1">
            <a:off x="4630226" y="2604867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4D48A8D-76A4-60DC-EF7D-88922A95E669}"/>
              </a:ext>
            </a:extLst>
          </p:cNvPr>
          <p:cNvSpPr/>
          <p:nvPr/>
        </p:nvSpPr>
        <p:spPr>
          <a:xfrm>
            <a:off x="7068251" y="1328178"/>
            <a:ext cx="2682239" cy="2834107"/>
          </a:xfrm>
          <a:prstGeom prst="roundRect">
            <a:avLst/>
          </a:prstGeom>
          <a:gradFill rotWithShape="1">
            <a:gsLst>
              <a:gs pos="0">
                <a:srgbClr val="AC956E">
                  <a:tint val="50000"/>
                  <a:satMod val="300000"/>
                </a:srgbClr>
              </a:gs>
              <a:gs pos="35000">
                <a:srgbClr val="AC956E">
                  <a:tint val="37000"/>
                  <a:satMod val="300000"/>
                </a:srgbClr>
              </a:gs>
              <a:gs pos="100000">
                <a:srgbClr val="AC956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C956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hr_router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B9406C7-2960-524D-3BC3-5875F500ED2F}"/>
              </a:ext>
            </a:extLst>
          </p:cNvPr>
          <p:cNvSpPr/>
          <p:nvPr/>
        </p:nvSpPr>
        <p:spPr>
          <a:xfrm>
            <a:off x="6810241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CD4DFC-AF21-DD34-A2AB-EF264ACE966B}"/>
              </a:ext>
            </a:extLst>
          </p:cNvPr>
          <p:cNvSpPr/>
          <p:nvPr/>
        </p:nvSpPr>
        <p:spPr>
          <a:xfrm>
            <a:off x="6810241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3EBE5E0-283E-11B5-6CA4-A71280E5C800}"/>
              </a:ext>
            </a:extLst>
          </p:cNvPr>
          <p:cNvSpPr/>
          <p:nvPr/>
        </p:nvSpPr>
        <p:spPr>
          <a:xfrm>
            <a:off x="9483122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7F59871-AFCE-E235-3E58-06D6282F19C7}"/>
              </a:ext>
            </a:extLst>
          </p:cNvPr>
          <p:cNvSpPr/>
          <p:nvPr/>
        </p:nvSpPr>
        <p:spPr>
          <a:xfrm>
            <a:off x="9483122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72894C2-5956-3D45-C438-3B166A531451}"/>
              </a:ext>
            </a:extLst>
          </p:cNvPr>
          <p:cNvSpPr/>
          <p:nvPr/>
        </p:nvSpPr>
        <p:spPr>
          <a:xfrm>
            <a:off x="7598978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883845-F8B5-3E51-8FA1-7AC821A1B963}"/>
              </a:ext>
            </a:extLst>
          </p:cNvPr>
          <p:cNvSpPr/>
          <p:nvPr/>
        </p:nvSpPr>
        <p:spPr>
          <a:xfrm>
            <a:off x="8560710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B51A09-2132-99A3-DA37-872CF694DEF2}"/>
              </a:ext>
            </a:extLst>
          </p:cNvPr>
          <p:cNvSpPr/>
          <p:nvPr/>
        </p:nvSpPr>
        <p:spPr>
          <a:xfrm>
            <a:off x="7344977" y="1715867"/>
            <a:ext cx="2138145" cy="499980"/>
          </a:xfrm>
          <a:prstGeom prst="ellipse">
            <a:avLst/>
          </a:prstGeom>
          <a:gradFill rotWithShape="1">
            <a:gsLst>
              <a:gs pos="0">
                <a:srgbClr val="808DA9">
                  <a:tint val="100000"/>
                  <a:shade val="100000"/>
                  <a:satMod val="130000"/>
                </a:srgbClr>
              </a:gs>
              <a:gs pos="100000">
                <a:srgbClr val="808DA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8DA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Topology</a:t>
            </a:r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60D1CD0D-2B0F-0218-461B-53BC6173EA3F}"/>
              </a:ext>
            </a:extLst>
          </p:cNvPr>
          <p:cNvSpPr/>
          <p:nvPr/>
        </p:nvSpPr>
        <p:spPr>
          <a:xfrm>
            <a:off x="7469305" y="2464499"/>
            <a:ext cx="1858210" cy="1048084"/>
          </a:xfrm>
          <a:prstGeom prst="hexagon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Xbar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5D17E0-4AA5-5957-0930-0634728A9E5D}"/>
              </a:ext>
            </a:extLst>
          </p:cNvPr>
          <p:cNvCxnSpPr>
            <a:stCxn id="71" idx="3"/>
          </p:cNvCxnSpPr>
          <p:nvPr/>
        </p:nvCxnSpPr>
        <p:spPr>
          <a:xfrm>
            <a:off x="7344977" y="2583475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842050F-C32F-1781-60F5-53931C038C22}"/>
              </a:ext>
            </a:extLst>
          </p:cNvPr>
          <p:cNvCxnSpPr>
            <a:stCxn id="70" idx="3"/>
          </p:cNvCxnSpPr>
          <p:nvPr/>
        </p:nvCxnSpPr>
        <p:spPr>
          <a:xfrm flipV="1">
            <a:off x="7344977" y="3226495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3DCCADD-2441-E168-2255-B7FF1010476A}"/>
              </a:ext>
            </a:extLst>
          </p:cNvPr>
          <p:cNvCxnSpPr>
            <a:stCxn id="74" idx="0"/>
          </p:cNvCxnSpPr>
          <p:nvPr/>
        </p:nvCxnSpPr>
        <p:spPr>
          <a:xfrm flipV="1">
            <a:off x="7866346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310CC88-AD13-B9C4-95C4-A4D86C5AC56E}"/>
              </a:ext>
            </a:extLst>
          </p:cNvPr>
          <p:cNvCxnSpPr/>
          <p:nvPr/>
        </p:nvCxnSpPr>
        <p:spPr>
          <a:xfrm flipV="1">
            <a:off x="8775399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74C8DC9-E8EA-C831-BAC2-4FD407C74F46}"/>
              </a:ext>
            </a:extLst>
          </p:cNvPr>
          <p:cNvCxnSpPr/>
          <p:nvPr/>
        </p:nvCxnSpPr>
        <p:spPr>
          <a:xfrm>
            <a:off x="9211742" y="3258580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1FD7C21-0231-7EAC-847D-D08DF2373957}"/>
              </a:ext>
            </a:extLst>
          </p:cNvPr>
          <p:cNvCxnSpPr/>
          <p:nvPr/>
        </p:nvCxnSpPr>
        <p:spPr>
          <a:xfrm flipV="1">
            <a:off x="9229121" y="2604867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5033304-3A40-C4F5-52CD-2A235299B36C}"/>
              </a:ext>
            </a:extLst>
          </p:cNvPr>
          <p:cNvCxnSpPr>
            <a:stCxn id="57" idx="3"/>
            <a:endCxn id="70" idx="1"/>
          </p:cNvCxnSpPr>
          <p:nvPr/>
        </p:nvCxnSpPr>
        <p:spPr>
          <a:xfrm>
            <a:off x="5418963" y="3372211"/>
            <a:ext cx="1391278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AA54500-153B-14F5-8063-9A6F5026949D}"/>
              </a:ext>
            </a:extLst>
          </p:cNvPr>
          <p:cNvCxnSpPr/>
          <p:nvPr/>
        </p:nvCxnSpPr>
        <p:spPr>
          <a:xfrm flipV="1">
            <a:off x="5418963" y="1194493"/>
            <a:ext cx="352388" cy="1402350"/>
          </a:xfrm>
          <a:prstGeom prst="bentConnector2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BF5DEBA2-9D37-9A6D-69A4-8D466868F348}"/>
              </a:ext>
            </a:extLst>
          </p:cNvPr>
          <p:cNvCxnSpPr/>
          <p:nvPr/>
        </p:nvCxnSpPr>
        <p:spPr>
          <a:xfrm flipH="1" flipV="1">
            <a:off x="6457853" y="1202517"/>
            <a:ext cx="352388" cy="1402350"/>
          </a:xfrm>
          <a:prstGeom prst="bentConnector2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7801DF-0981-DE9A-867C-91BEBC611270}"/>
              </a:ext>
            </a:extLst>
          </p:cNvPr>
          <p:cNvCxnSpPr>
            <a:stCxn id="56" idx="1"/>
          </p:cNvCxnSpPr>
          <p:nvPr/>
        </p:nvCxnSpPr>
        <p:spPr>
          <a:xfrm flipH="1">
            <a:off x="1734087" y="2583475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D8C3E6-2961-1799-6733-6E22380DE59B}"/>
              </a:ext>
            </a:extLst>
          </p:cNvPr>
          <p:cNvCxnSpPr/>
          <p:nvPr/>
        </p:nvCxnSpPr>
        <p:spPr>
          <a:xfrm flipH="1">
            <a:off x="1704676" y="3376224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E23EE5-7D2C-7B42-D002-6389EC7C4FB2}"/>
              </a:ext>
            </a:extLst>
          </p:cNvPr>
          <p:cNvCxnSpPr/>
          <p:nvPr/>
        </p:nvCxnSpPr>
        <p:spPr>
          <a:xfrm flipH="1">
            <a:off x="10017858" y="2583475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60FFEBD-1BF5-5201-C963-F77EF0612FA4}"/>
              </a:ext>
            </a:extLst>
          </p:cNvPr>
          <p:cNvCxnSpPr/>
          <p:nvPr/>
        </p:nvCxnSpPr>
        <p:spPr>
          <a:xfrm flipH="1">
            <a:off x="10017858" y="3376224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89E24CA-BBD1-02E2-C217-8C72D139A4BD}"/>
              </a:ext>
            </a:extLst>
          </p:cNvPr>
          <p:cNvSpPr/>
          <p:nvPr/>
        </p:nvSpPr>
        <p:spPr>
          <a:xfrm>
            <a:off x="2155199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AEE4A2D-C219-FEA3-6412-7329E0215253}"/>
              </a:ext>
            </a:extLst>
          </p:cNvPr>
          <p:cNvSpPr/>
          <p:nvPr/>
        </p:nvSpPr>
        <p:spPr>
          <a:xfrm>
            <a:off x="2576306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4E7792A-AE13-C908-1AFE-03E0C5966D38}"/>
              </a:ext>
            </a:extLst>
          </p:cNvPr>
          <p:cNvSpPr/>
          <p:nvPr/>
        </p:nvSpPr>
        <p:spPr>
          <a:xfrm>
            <a:off x="3936405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039FB50-8133-A215-B175-2FB01A0073C4}"/>
              </a:ext>
            </a:extLst>
          </p:cNvPr>
          <p:cNvSpPr/>
          <p:nvPr/>
        </p:nvSpPr>
        <p:spPr>
          <a:xfrm>
            <a:off x="4357512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3CEE2F97-F0E1-35A8-A0D9-7CACA41B9890}"/>
              </a:ext>
            </a:extLst>
          </p:cNvPr>
          <p:cNvSpPr/>
          <p:nvPr/>
        </p:nvSpPr>
        <p:spPr>
          <a:xfrm>
            <a:off x="6780830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B341A1E-98AE-8069-71AE-99D4D1DA790D}"/>
              </a:ext>
            </a:extLst>
          </p:cNvPr>
          <p:cNvSpPr/>
          <p:nvPr/>
        </p:nvSpPr>
        <p:spPr>
          <a:xfrm>
            <a:off x="7201937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95CC8D9-1A96-9F81-BB4D-05528079A1B0}"/>
              </a:ext>
            </a:extLst>
          </p:cNvPr>
          <p:cNvSpPr/>
          <p:nvPr/>
        </p:nvSpPr>
        <p:spPr>
          <a:xfrm>
            <a:off x="8535300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47C9E0-888D-C224-2665-97FF3DE111EF}"/>
              </a:ext>
            </a:extLst>
          </p:cNvPr>
          <p:cNvSpPr/>
          <p:nvPr/>
        </p:nvSpPr>
        <p:spPr>
          <a:xfrm>
            <a:off x="8956407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F50288C-8BF2-647D-D75F-83088282474D}"/>
              </a:ext>
            </a:extLst>
          </p:cNvPr>
          <p:cNvCxnSpPr>
            <a:stCxn id="92" idx="0"/>
            <a:endCxn id="59" idx="2"/>
          </p:cNvCxnSpPr>
          <p:nvPr/>
        </p:nvCxnSpPr>
        <p:spPr>
          <a:xfrm flipV="1">
            <a:off x="2843674" y="4422969"/>
            <a:ext cx="42377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7362D17-E172-E3D9-0F40-F6D28CB40263}"/>
              </a:ext>
            </a:extLst>
          </p:cNvPr>
          <p:cNvCxnSpPr>
            <a:stCxn id="94" idx="0"/>
            <a:endCxn id="60" idx="2"/>
          </p:cNvCxnSpPr>
          <p:nvPr/>
        </p:nvCxnSpPr>
        <p:spPr>
          <a:xfrm flipH="1" flipV="1">
            <a:off x="4229183" y="4422969"/>
            <a:ext cx="39569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6F2A3E7-C9BA-60AB-B4E0-3F7ED46FC6E0}"/>
              </a:ext>
            </a:extLst>
          </p:cNvPr>
          <p:cNvCxnSpPr>
            <a:stCxn id="96" idx="0"/>
            <a:endCxn id="74" idx="2"/>
          </p:cNvCxnSpPr>
          <p:nvPr/>
        </p:nvCxnSpPr>
        <p:spPr>
          <a:xfrm flipV="1">
            <a:off x="7469305" y="4422969"/>
            <a:ext cx="397041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202DA6C-3C2D-D3F2-73C0-B95DFD03EB23}"/>
              </a:ext>
            </a:extLst>
          </p:cNvPr>
          <p:cNvCxnSpPr>
            <a:stCxn id="98" idx="0"/>
            <a:endCxn id="75" idx="2"/>
          </p:cNvCxnSpPr>
          <p:nvPr/>
        </p:nvCxnSpPr>
        <p:spPr>
          <a:xfrm flipH="1" flipV="1">
            <a:off x="8828078" y="4422969"/>
            <a:ext cx="39569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55A3CDF-86E9-796C-D7DD-10BB0C455CE2}"/>
              </a:ext>
            </a:extLst>
          </p:cNvPr>
          <p:cNvSpPr txBox="1"/>
          <p:nvPr/>
        </p:nvSpPr>
        <p:spPr>
          <a:xfrm>
            <a:off x="423026" y="4274525"/>
            <a:ext cx="2027410" cy="6279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PC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PortControl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LC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LinkControl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826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General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4" y="1106424"/>
            <a:ext cx="11042478" cy="5272342"/>
          </a:xfrm>
        </p:spPr>
        <p:txBody>
          <a:bodyPr>
            <a:normAutofit/>
          </a:bodyPr>
          <a:lstStyle/>
          <a:p>
            <a:r>
              <a:rPr lang="en-US" dirty="0"/>
              <a:t>General</a:t>
            </a:r>
          </a:p>
          <a:p>
            <a:pPr lvl="1"/>
            <a:r>
              <a:rPr lang="en-US" dirty="0" err="1"/>
              <a:t>link_bw</a:t>
            </a:r>
            <a:r>
              <a:rPr lang="en-US" dirty="0"/>
              <a:t> – bandwidth of the network links (in B/s or b/s)</a:t>
            </a:r>
          </a:p>
          <a:p>
            <a:endParaRPr lang="en-US" dirty="0"/>
          </a:p>
          <a:p>
            <a:r>
              <a:rPr lang="en-US" dirty="0" err="1"/>
              <a:t>hr_router</a:t>
            </a:r>
            <a:endParaRPr lang="en-US" dirty="0"/>
          </a:p>
          <a:p>
            <a:pPr lvl="1"/>
            <a:r>
              <a:rPr lang="en-US" dirty="0" err="1"/>
              <a:t>xbar_bw</a:t>
            </a:r>
            <a:r>
              <a:rPr lang="en-US" dirty="0"/>
              <a:t> – per port bandwidth into router crossbar (in B/s or b/s)</a:t>
            </a:r>
          </a:p>
          <a:p>
            <a:pPr lvl="1"/>
            <a:r>
              <a:rPr lang="en-US" dirty="0" err="1"/>
              <a:t>flit_size</a:t>
            </a:r>
            <a:r>
              <a:rPr lang="en-US" dirty="0"/>
              <a:t> – size of a flit (in B or b)</a:t>
            </a:r>
          </a:p>
          <a:p>
            <a:pPr lvl="1"/>
            <a:r>
              <a:rPr lang="en-US" dirty="0" err="1"/>
              <a:t>input_latency</a:t>
            </a:r>
            <a:r>
              <a:rPr lang="en-US" dirty="0"/>
              <a:t> – input latency of router (in s)</a:t>
            </a:r>
          </a:p>
          <a:p>
            <a:pPr lvl="1"/>
            <a:r>
              <a:rPr lang="en-US" dirty="0" err="1"/>
              <a:t>output_latency</a:t>
            </a:r>
            <a:r>
              <a:rPr lang="en-US" dirty="0"/>
              <a:t> – output latency of router (in s)</a:t>
            </a:r>
          </a:p>
          <a:p>
            <a:pPr lvl="1"/>
            <a:r>
              <a:rPr lang="en-US" dirty="0" err="1"/>
              <a:t>xbar_arb</a:t>
            </a:r>
            <a:r>
              <a:rPr lang="en-US" dirty="0"/>
              <a:t> – crossbar arbitration unit to be used</a:t>
            </a:r>
          </a:p>
          <a:p>
            <a:endParaRPr lang="en-US" dirty="0"/>
          </a:p>
          <a:p>
            <a:r>
              <a:rPr lang="en-US" dirty="0" err="1"/>
              <a:t>hr_router</a:t>
            </a:r>
            <a:r>
              <a:rPr lang="en-US" dirty="0"/>
              <a:t>/</a:t>
            </a:r>
            <a:r>
              <a:rPr lang="en-US" dirty="0" err="1"/>
              <a:t>LinkControl</a:t>
            </a:r>
            <a:endParaRPr lang="en-US" dirty="0"/>
          </a:p>
          <a:p>
            <a:pPr lvl="1"/>
            <a:r>
              <a:rPr lang="en-US" dirty="0" err="1"/>
              <a:t>input_buf_size</a:t>
            </a:r>
            <a:r>
              <a:rPr lang="en-US" dirty="0"/>
              <a:t> – size of input buffer for router/NIC (in B or b)</a:t>
            </a:r>
          </a:p>
          <a:p>
            <a:pPr lvl="1"/>
            <a:r>
              <a:rPr lang="en-US" dirty="0" err="1"/>
              <a:t>output_buf_size</a:t>
            </a:r>
            <a:r>
              <a:rPr lang="en-US" dirty="0"/>
              <a:t> – size of output buffer for router/NIC (in B or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124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LinkControl</a:t>
            </a:r>
            <a:r>
              <a:rPr lang="en-US" sz="2800" dirty="0"/>
              <a:t> – Endpoint Facing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6"/>
            <a:ext cx="10884665" cy="51344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Inherits from SST::Interfaces::</a:t>
            </a:r>
            <a:r>
              <a:rPr lang="en-US" dirty="0" err="1"/>
              <a:t>SimpleNetwork</a:t>
            </a:r>
            <a:endParaRPr lang="en-US" dirty="0"/>
          </a:p>
          <a:p>
            <a:endParaRPr lang="en-US" sz="1200" dirty="0"/>
          </a:p>
          <a:p>
            <a:r>
              <a:rPr lang="en-US" sz="1600" dirty="0" err="1"/>
              <a:t>bool</a:t>
            </a:r>
            <a:r>
              <a:rPr lang="en-US" sz="1600" dirty="0"/>
              <a:t> send(SST::Interfaces::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req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);</a:t>
            </a:r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spaceToSend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flits);</a:t>
            </a:r>
          </a:p>
          <a:p>
            <a:endParaRPr lang="en-US" sz="1600" dirty="0"/>
          </a:p>
          <a:p>
            <a:r>
              <a:rPr lang="en-US" sz="1600" dirty="0"/>
              <a:t>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recv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);</a:t>
            </a:r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requestToReceive</a:t>
            </a:r>
            <a:r>
              <a:rPr lang="en-US" sz="1600" dirty="0"/>
              <a:t>(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vn</a:t>
            </a:r>
            <a:r>
              <a:rPr lang="en-US" sz="1600" dirty="0"/>
              <a:t> ) { return ! </a:t>
            </a:r>
            <a:r>
              <a:rPr lang="en-US" sz="1600" dirty="0" err="1"/>
              <a:t>input_buf</a:t>
            </a:r>
            <a:r>
              <a:rPr lang="en-US" sz="1600" dirty="0"/>
              <a:t>[</a:t>
            </a:r>
            <a:r>
              <a:rPr lang="en-US" sz="1600" dirty="0" err="1"/>
              <a:t>vn</a:t>
            </a:r>
            <a:r>
              <a:rPr lang="en-US" sz="1600" dirty="0"/>
              <a:t>].empty(); }</a:t>
            </a:r>
          </a:p>
          <a:p>
            <a:endParaRPr lang="en-US" sz="1600" dirty="0"/>
          </a:p>
          <a:p>
            <a:r>
              <a:rPr lang="en-US" sz="1600" dirty="0"/>
              <a:t>void </a:t>
            </a:r>
            <a:r>
              <a:rPr lang="en-US" sz="1600" dirty="0" err="1"/>
              <a:t>sendUntimedData</a:t>
            </a:r>
            <a:r>
              <a:rPr lang="en-US" sz="1600" dirty="0"/>
              <a:t>(SST::Interfaces::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ev</a:t>
            </a:r>
            <a:r>
              <a:rPr lang="en-US" sz="1600" dirty="0"/>
              <a:t>);</a:t>
            </a:r>
          </a:p>
          <a:p>
            <a:r>
              <a:rPr lang="en-US" sz="1600" dirty="0"/>
              <a:t>SST::Interfaces::</a:t>
            </a:r>
            <a:r>
              <a:rPr lang="en-US" sz="1600" dirty="0" err="1"/>
              <a:t>SimpleNetwork</a:t>
            </a:r>
            <a:r>
              <a:rPr lang="en-US" sz="1600" dirty="0"/>
              <a:t>::Request* </a:t>
            </a:r>
            <a:r>
              <a:rPr lang="en-US" sz="1600" dirty="0" err="1"/>
              <a:t>recvUntimedData</a:t>
            </a:r>
            <a:r>
              <a:rPr lang="en-US" sz="1600" dirty="0"/>
              <a:t>();</a:t>
            </a:r>
          </a:p>
          <a:p>
            <a:endParaRPr lang="en-US" sz="1600" dirty="0"/>
          </a:p>
          <a:p>
            <a:r>
              <a:rPr lang="en-US" sz="1600" dirty="0"/>
              <a:t>void </a:t>
            </a:r>
            <a:r>
              <a:rPr lang="en-US" sz="1600" dirty="0" err="1"/>
              <a:t>setNotifyOnReceive</a:t>
            </a:r>
            <a:r>
              <a:rPr lang="en-US" sz="1600" dirty="0"/>
              <a:t>(</a:t>
            </a:r>
            <a:r>
              <a:rPr lang="en-US" sz="1600" dirty="0" err="1"/>
              <a:t>HandlerBase</a:t>
            </a:r>
            <a:r>
              <a:rPr lang="en-US" sz="1600" dirty="0"/>
              <a:t>* </a:t>
            </a:r>
            <a:r>
              <a:rPr lang="en-US" sz="1600" dirty="0" err="1"/>
              <a:t>functor</a:t>
            </a:r>
            <a:r>
              <a:rPr lang="en-US" sz="1600" dirty="0"/>
              <a:t>) { </a:t>
            </a:r>
            <a:r>
              <a:rPr lang="en-US" sz="1600" dirty="0" err="1"/>
              <a:t>receiveFunctor</a:t>
            </a:r>
            <a:r>
              <a:rPr lang="en-US" sz="1600" dirty="0"/>
              <a:t> = </a:t>
            </a:r>
            <a:r>
              <a:rPr lang="en-US" sz="1600" dirty="0" err="1"/>
              <a:t>functor</a:t>
            </a:r>
            <a:r>
              <a:rPr lang="en-US" sz="1600" dirty="0"/>
              <a:t>; }</a:t>
            </a:r>
          </a:p>
          <a:p>
            <a:r>
              <a:rPr lang="en-US" sz="1600" dirty="0"/>
              <a:t>void </a:t>
            </a:r>
            <a:r>
              <a:rPr lang="en-US" sz="1600" dirty="0" err="1"/>
              <a:t>setNotifyOnSend</a:t>
            </a:r>
            <a:r>
              <a:rPr lang="en-US" sz="1600" dirty="0"/>
              <a:t>(</a:t>
            </a:r>
            <a:r>
              <a:rPr lang="en-US" sz="1600" dirty="0" err="1"/>
              <a:t>HandlerBase</a:t>
            </a:r>
            <a:r>
              <a:rPr lang="en-US" sz="1600" dirty="0"/>
              <a:t>* </a:t>
            </a:r>
            <a:r>
              <a:rPr lang="en-US" sz="1600" dirty="0" err="1"/>
              <a:t>functor</a:t>
            </a:r>
            <a:r>
              <a:rPr lang="en-US" sz="1600" dirty="0"/>
              <a:t>) { </a:t>
            </a:r>
            <a:r>
              <a:rPr lang="en-US" sz="1600" dirty="0" err="1"/>
              <a:t>sendFunctor</a:t>
            </a:r>
            <a:r>
              <a:rPr lang="en-US" sz="1600" dirty="0"/>
              <a:t> = </a:t>
            </a:r>
            <a:r>
              <a:rPr lang="en-US" sz="1600" dirty="0" err="1"/>
              <a:t>functor</a:t>
            </a:r>
            <a:r>
              <a:rPr lang="en-US" sz="1600" dirty="0"/>
              <a:t>; }</a:t>
            </a:r>
          </a:p>
          <a:p>
            <a:endParaRPr lang="en-US" sz="1600" dirty="0"/>
          </a:p>
          <a:p>
            <a:r>
              <a:rPr lang="en-US" sz="1600" dirty="0" err="1"/>
              <a:t>bool</a:t>
            </a:r>
            <a:r>
              <a:rPr lang="en-US" sz="1600" dirty="0"/>
              <a:t> </a:t>
            </a:r>
            <a:r>
              <a:rPr lang="en-US" sz="1600" dirty="0" err="1"/>
              <a:t>isNetworkInitialized</a:t>
            </a:r>
            <a:r>
              <a:rPr lang="en-US" sz="1600" dirty="0"/>
              <a:t>() </a:t>
            </a:r>
            <a:r>
              <a:rPr lang="en-US" sz="1600" dirty="0" err="1"/>
              <a:t>const</a:t>
            </a:r>
            <a:r>
              <a:rPr lang="en-US" sz="1600" dirty="0"/>
              <a:t> { return </a:t>
            </a:r>
            <a:r>
              <a:rPr lang="en-US" sz="1600" dirty="0" err="1"/>
              <a:t>network_initialized</a:t>
            </a:r>
            <a:r>
              <a:rPr lang="en-US" sz="1600" dirty="0"/>
              <a:t>; }</a:t>
            </a:r>
          </a:p>
          <a:p>
            <a:r>
              <a:rPr lang="en-US" sz="1600" dirty="0" err="1"/>
              <a:t>nid_t</a:t>
            </a:r>
            <a:r>
              <a:rPr lang="en-US" sz="1600" dirty="0"/>
              <a:t> </a:t>
            </a:r>
            <a:r>
              <a:rPr lang="en-US" sz="1600" dirty="0" err="1"/>
              <a:t>getEndpointID</a:t>
            </a:r>
            <a:r>
              <a:rPr lang="en-US" sz="1600" dirty="0"/>
              <a:t>() </a:t>
            </a:r>
            <a:r>
              <a:rPr lang="en-US" sz="1600" dirty="0" err="1"/>
              <a:t>const</a:t>
            </a:r>
            <a:r>
              <a:rPr lang="en-US" sz="1600" dirty="0"/>
              <a:t> { return id; }</a:t>
            </a:r>
          </a:p>
          <a:p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UnitAlgebra</a:t>
            </a:r>
            <a:r>
              <a:rPr lang="en-US" sz="1600" dirty="0"/>
              <a:t>&amp; </a:t>
            </a:r>
            <a:r>
              <a:rPr lang="en-US" sz="1600" dirty="0" err="1"/>
              <a:t>getLinkBW</a:t>
            </a:r>
            <a:r>
              <a:rPr lang="en-US" sz="1600" dirty="0"/>
              <a:t>() </a:t>
            </a:r>
            <a:r>
              <a:rPr lang="en-US" sz="1600" dirty="0" err="1"/>
              <a:t>const</a:t>
            </a:r>
            <a:r>
              <a:rPr lang="en-US" sz="1600" dirty="0"/>
              <a:t> { return </a:t>
            </a:r>
            <a:r>
              <a:rPr lang="en-US" sz="1600" dirty="0" err="1"/>
              <a:t>link_bw</a:t>
            </a:r>
            <a:r>
              <a:rPr lang="en-US" sz="1600" dirty="0"/>
              <a:t>;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750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SimpleNetwork</a:t>
            </a:r>
            <a:r>
              <a:rPr lang="en-US" sz="2800" dirty="0"/>
              <a:t>::Request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400" dirty="0"/>
              <a:t>class Request : public SST::Core::Serialization::</a:t>
            </a:r>
            <a:r>
              <a:rPr lang="en-US" sz="1400" dirty="0" err="1"/>
              <a:t>serializable</a:t>
            </a:r>
            <a:r>
              <a:rPr lang="en-US" sz="1400" dirty="0"/>
              <a:t> {</a:t>
            </a:r>
          </a:p>
          <a:p>
            <a:r>
              <a:rPr lang="en-US" sz="1400" dirty="0"/>
              <a:t>public: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nid_t</a:t>
            </a:r>
            <a:r>
              <a:rPr lang="en-US" sz="1400" dirty="0"/>
              <a:t>  </a:t>
            </a:r>
            <a:r>
              <a:rPr lang="en-US" sz="1400" dirty="0" err="1"/>
              <a:t>dest</a:t>
            </a:r>
            <a:r>
              <a:rPr lang="en-US" sz="1400" dirty="0"/>
              <a:t>;          /*!&lt; Node ID of destination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nid_t</a:t>
            </a:r>
            <a:r>
              <a:rPr lang="en-US" sz="1400" dirty="0"/>
              <a:t>  </a:t>
            </a:r>
            <a:r>
              <a:rPr lang="en-US" sz="1400" dirty="0" err="1"/>
              <a:t>src</a:t>
            </a:r>
            <a:r>
              <a:rPr lang="en-US" sz="1400" dirty="0"/>
              <a:t>;           /*!&lt; Node ID of source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int</a:t>
            </a:r>
            <a:r>
              <a:rPr lang="en-US" sz="1400" dirty="0"/>
              <a:t>    </a:t>
            </a:r>
            <a:r>
              <a:rPr lang="en-US" sz="1400" dirty="0" err="1"/>
              <a:t>vn</a:t>
            </a:r>
            <a:r>
              <a:rPr lang="en-US" sz="1400" dirty="0"/>
              <a:t>;            /*!&lt; Virtual network of packet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size_t</a:t>
            </a:r>
            <a:r>
              <a:rPr lang="en-US" sz="1400" dirty="0"/>
              <a:t> </a:t>
            </a:r>
            <a:r>
              <a:rPr lang="en-US" sz="1400" dirty="0" err="1"/>
              <a:t>size_in_bits</a:t>
            </a:r>
            <a:r>
              <a:rPr lang="en-US" sz="1400" dirty="0"/>
              <a:t>;  /*!&lt; Size of packet in bits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bool</a:t>
            </a:r>
            <a:r>
              <a:rPr lang="en-US" sz="1400" dirty="0"/>
              <a:t>   head;          /*!&lt; True if this is the head of a stream */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bool</a:t>
            </a:r>
            <a:r>
              <a:rPr lang="en-US" sz="1400" dirty="0"/>
              <a:t>   tail;          /*!&lt; True if this is the tail of a </a:t>
            </a:r>
            <a:r>
              <a:rPr lang="en-US" sz="1400" dirty="0" err="1"/>
              <a:t>steram</a:t>
            </a:r>
            <a:r>
              <a:rPr lang="en-US" sz="1400" dirty="0"/>
              <a:t> */</a:t>
            </a:r>
          </a:p>
          <a:p>
            <a:endParaRPr lang="en-US" sz="1400" dirty="0"/>
          </a:p>
          <a:p>
            <a:r>
              <a:rPr lang="en-US" sz="1400" dirty="0"/>
              <a:t>private:</a:t>
            </a:r>
          </a:p>
          <a:p>
            <a:r>
              <a:rPr lang="en-US" sz="1400" dirty="0"/>
              <a:t>        Event* payload;       /*!&lt; Payload of the request */</a:t>
            </a:r>
            <a:endParaRPr lang="en-US" sz="2800" dirty="0"/>
          </a:p>
          <a:p>
            <a:r>
              <a:rPr lang="en-US" sz="1400" dirty="0"/>
              <a:t>public:</a:t>
            </a:r>
          </a:p>
          <a:p>
            <a:r>
              <a:rPr lang="en-US" sz="1400" dirty="0"/>
              <a:t>        inline void </a:t>
            </a:r>
            <a:r>
              <a:rPr lang="en-US" sz="1400" dirty="0" err="1"/>
              <a:t>givePayload</a:t>
            </a:r>
            <a:r>
              <a:rPr lang="en-US" sz="1400" dirty="0"/>
              <a:t>(Event *event);</a:t>
            </a:r>
          </a:p>
          <a:p>
            <a:r>
              <a:rPr lang="en-US" sz="1400" dirty="0"/>
              <a:t>        inline Event* </a:t>
            </a:r>
            <a:r>
              <a:rPr lang="en-US" sz="1400" dirty="0" err="1"/>
              <a:t>takePayload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inline Event* </a:t>
            </a:r>
            <a:r>
              <a:rPr lang="en-US" sz="1400" dirty="0" err="1"/>
              <a:t>inspectPayload</a:t>
            </a:r>
            <a:r>
              <a:rPr lang="en-US" sz="1400" dirty="0"/>
              <a:t>();</a:t>
            </a:r>
          </a:p>
          <a:p>
            <a:endParaRPr lang="en-US" sz="1400" dirty="0"/>
          </a:p>
          <a:p>
            <a:r>
              <a:rPr lang="en-US" sz="1400" dirty="0"/>
              <a:t>protected: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TraceType</a:t>
            </a:r>
            <a:r>
              <a:rPr lang="en-US" sz="1400" dirty="0"/>
              <a:t> trace;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traceID</a:t>
            </a:r>
            <a:r>
              <a:rPr lang="en-US" sz="1400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66765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 Angles">
  <a:themeElements>
    <a:clrScheme name="Sandia">
      <a:dk1>
        <a:srgbClr val="373434"/>
      </a:dk1>
      <a:lt1>
        <a:srgbClr val="FFFFFF"/>
      </a:lt1>
      <a:dk2>
        <a:srgbClr val="005376"/>
      </a:dk2>
      <a:lt2>
        <a:srgbClr val="E7E6E6"/>
      </a:lt2>
      <a:accent1>
        <a:srgbClr val="27ADCF"/>
      </a:accent1>
      <a:accent2>
        <a:srgbClr val="269077"/>
      </a:accent2>
      <a:accent3>
        <a:srgbClr val="6AB344"/>
      </a:accent3>
      <a:accent4>
        <a:srgbClr val="F69B45"/>
      </a:accent4>
      <a:accent5>
        <a:srgbClr val="A93F36"/>
      </a:accent5>
      <a:accent6>
        <a:srgbClr val="7F3A7F"/>
      </a:accent6>
      <a:hlink>
        <a:srgbClr val="27ADCF"/>
      </a:hlink>
      <a:folHlink>
        <a:srgbClr val="285C7B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29143</TotalTime>
  <Words>11849</Words>
  <Application>Microsoft Macintosh PowerPoint</Application>
  <PresentationFormat>Widescreen</PresentationFormat>
  <Paragraphs>2120</Paragraphs>
  <Slides>136</Slides>
  <Notes>28</Notes>
  <HiddenSlides>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50" baseType="lpstr">
      <vt:lpstr>Open Sans bold</vt:lpstr>
      <vt:lpstr>Courier New</vt:lpstr>
      <vt:lpstr>Arial</vt:lpstr>
      <vt:lpstr>Open Sans</vt:lpstr>
      <vt:lpstr>Palatino Linotype</vt:lpstr>
      <vt:lpstr>Quire Sans</vt:lpstr>
      <vt:lpstr>Courier</vt:lpstr>
      <vt:lpstr>Consolas</vt:lpstr>
      <vt:lpstr>Wingdings</vt:lpstr>
      <vt:lpstr>Calibri</vt:lpstr>
      <vt:lpstr>Gill Sans MT</vt:lpstr>
      <vt:lpstr>Trebuchet MS</vt:lpstr>
      <vt:lpstr>Sandia Angles</vt:lpstr>
      <vt:lpstr>Visio</vt:lpstr>
      <vt:lpstr>The Structural Simulation Toolkit (SST)</vt:lpstr>
      <vt:lpstr>Instructors</vt:lpstr>
      <vt:lpstr>Welcome!</vt:lpstr>
      <vt:lpstr>Learning Objectives – Part 1: Introduction to SST</vt:lpstr>
      <vt:lpstr>Codespaces</vt:lpstr>
      <vt:lpstr>Container</vt:lpstr>
      <vt:lpstr>References</vt:lpstr>
      <vt:lpstr>Part 1: Introduction to SST</vt:lpstr>
      <vt:lpstr>PowerPoint Presentation</vt:lpstr>
      <vt:lpstr>Motivation: Interoperability</vt:lpstr>
      <vt:lpstr>The Structural Simulation Toolkit</vt:lpstr>
      <vt:lpstr>The SST Approach</vt:lpstr>
      <vt:lpstr>SST Architecture</vt:lpstr>
      <vt:lpstr>Building Blocks</vt:lpstr>
      <vt:lpstr>SST Code Structure</vt:lpstr>
      <vt:lpstr>PowerPoint Presentation</vt:lpstr>
      <vt:lpstr>Our First Simulation – demo_1.py</vt:lpstr>
      <vt:lpstr>Configuration File: Global SST parameters</vt:lpstr>
      <vt:lpstr>Configuration File: Declare components</vt:lpstr>
      <vt:lpstr>Configuration File: Configure the core</vt:lpstr>
      <vt:lpstr>Aside: sst-info</vt:lpstr>
      <vt:lpstr>Configuration File: Add a subcomponent</vt:lpstr>
      <vt:lpstr>Configuration File: Configure the cache</vt:lpstr>
      <vt:lpstr>Configuration File: Configure the memory controller</vt:lpstr>
      <vt:lpstr>Configuration File: Declare and connect</vt:lpstr>
      <vt:lpstr>Configuration File: Connect links</vt:lpstr>
      <vt:lpstr>SSTInfo: Getting component info</vt:lpstr>
      <vt:lpstr>Running SST</vt:lpstr>
      <vt:lpstr>Running a simulation</vt:lpstr>
      <vt:lpstr>Enabling statistics</vt:lpstr>
      <vt:lpstr>Running with statistics enabled</vt:lpstr>
      <vt:lpstr>Running a Simulation – Add Statistics</vt:lpstr>
      <vt:lpstr>SST in parallel</vt:lpstr>
      <vt:lpstr>PowerPoint Presentation</vt:lpstr>
      <vt:lpstr>SST Element Libraries</vt:lpstr>
      <vt:lpstr>(A few) SST 13.1 Elements</vt:lpstr>
      <vt:lpstr>PowerPoint Presentation</vt:lpstr>
      <vt:lpstr>Ariel: PIN-based processor</vt:lpstr>
      <vt:lpstr>Ariel: Details</vt:lpstr>
      <vt:lpstr>Ariel: The Tradeoff</vt:lpstr>
      <vt:lpstr>Prospero: Trace-based processor</vt:lpstr>
      <vt:lpstr>Prospero: The Tradeoff</vt:lpstr>
      <vt:lpstr>Miranda: Pattern-based processor</vt:lpstr>
      <vt:lpstr>Miranda: The tradeoffs</vt:lpstr>
      <vt:lpstr>Vanadis: OOO Processor</vt:lpstr>
      <vt:lpstr>SOCs</vt:lpstr>
      <vt:lpstr>Single-core Vanadis</vt:lpstr>
      <vt:lpstr>Single-core Vanadis</vt:lpstr>
      <vt:lpstr>Single-core Vanadis</vt:lpstr>
      <vt:lpstr>Single-core Vanadis</vt:lpstr>
      <vt:lpstr>Multi-core Vanadis</vt:lpstr>
      <vt:lpstr>Multi-core Vanadis</vt:lpstr>
      <vt:lpstr>Vanadis: The tradeoffs</vt:lpstr>
      <vt:lpstr>PowerPoint Presentation</vt:lpstr>
      <vt:lpstr>MemHierarchy: Memory system</vt:lpstr>
      <vt:lpstr>MemHierarchy: Cache modeling</vt:lpstr>
      <vt:lpstr>MemHierarchy: Memory modeling</vt:lpstr>
      <vt:lpstr>MemHierarchy: Memory modeling</vt:lpstr>
      <vt:lpstr>MemHierarchy: SST 13.1 backends</vt:lpstr>
      <vt:lpstr>Running a Simulation – Add Components, L2 Cache</vt:lpstr>
      <vt:lpstr>Running a Simulation – Switch Components, Timing DRAM</vt:lpstr>
      <vt:lpstr>PowerPoint Presentation</vt:lpstr>
      <vt:lpstr>Merlin: Network simulator</vt:lpstr>
      <vt:lpstr>Merlin: Organization</vt:lpstr>
      <vt:lpstr>Kingsley: Mesh simulator</vt:lpstr>
      <vt:lpstr>PowerPoint Presentation</vt:lpstr>
      <vt:lpstr>Ember: Network Traffic Generator</vt:lpstr>
      <vt:lpstr>Ember: Overview</vt:lpstr>
      <vt:lpstr>Ember: Motifs</vt:lpstr>
      <vt:lpstr>Ember: Motifs (continued)</vt:lpstr>
      <vt:lpstr>Firefly: Network traffic</vt:lpstr>
      <vt:lpstr>Firefly: Simulating large networks </vt:lpstr>
      <vt:lpstr>(More) SST 13.1 Elements</vt:lpstr>
      <vt:lpstr>Even More Elements</vt:lpstr>
      <vt:lpstr>Viewing Configuration Graph</vt:lpstr>
      <vt:lpstr>Running a Simulation – Add Components, Second Miranda</vt:lpstr>
      <vt:lpstr>Running a Simulation – Add Components, Second L2</vt:lpstr>
      <vt:lpstr>Running a Simulation – Add Components, Secondary Memory</vt:lpstr>
      <vt:lpstr>Getting Help &amp; Extending SST</vt:lpstr>
      <vt:lpstr>Extending SST</vt:lpstr>
      <vt:lpstr>Extending SST: Resources</vt:lpstr>
      <vt:lpstr>Finally: Getting help</vt:lpstr>
      <vt:lpstr>Part 1 wrap-up</vt:lpstr>
      <vt:lpstr>Welcome!</vt:lpstr>
      <vt:lpstr>PowerPoint Presentation</vt:lpstr>
      <vt:lpstr>Welcome!</vt:lpstr>
      <vt:lpstr>Learning Objectives – Part 1: Advanced Node-Level Simulation</vt:lpstr>
      <vt:lpstr>Advanced memHierarchy</vt:lpstr>
      <vt:lpstr>Advanced memHierarchy Configuration</vt:lpstr>
      <vt:lpstr>numa.py</vt:lpstr>
      <vt:lpstr>System-Level Modeling</vt:lpstr>
      <vt:lpstr>Welcome!</vt:lpstr>
      <vt:lpstr>Learning Objectives – Part 3: System-Level Modeling</vt:lpstr>
      <vt:lpstr>High-level View</vt:lpstr>
      <vt:lpstr>Merlin: Network Simulator</vt:lpstr>
      <vt:lpstr>Merlin High Level Overview</vt:lpstr>
      <vt:lpstr>General Parameters</vt:lpstr>
      <vt:lpstr>LinkControl – Endpoint Facing</vt:lpstr>
      <vt:lpstr>SimpleNetwork::Request</vt:lpstr>
      <vt:lpstr>LinkControl-PortControl Interactions</vt:lpstr>
      <vt:lpstr>PortControl/LinkControl Statistics</vt:lpstr>
      <vt:lpstr>ReorderLinkControl</vt:lpstr>
      <vt:lpstr>Crossbar Arbitration</vt:lpstr>
      <vt:lpstr>Topology Module</vt:lpstr>
      <vt:lpstr>Topology Class – More on this later</vt:lpstr>
      <vt:lpstr>Configuring a Merlin Simulation</vt:lpstr>
      <vt:lpstr>Merlin/Ember Python Modules</vt:lpstr>
      <vt:lpstr>Ember – Lightweight Network Endpoint</vt:lpstr>
      <vt:lpstr>Block Diagram of Python Network Configuration Classes</vt:lpstr>
      <vt:lpstr>System</vt:lpstr>
      <vt:lpstr>Topology</vt:lpstr>
      <vt:lpstr>Topology: Mesh/Torus</vt:lpstr>
      <vt:lpstr>Topology: HyperX/Flattened Butterfly</vt:lpstr>
      <vt:lpstr>Topology: Dragonfly</vt:lpstr>
      <vt:lpstr>Topology: Fattree</vt:lpstr>
      <vt:lpstr>RouterTemplate</vt:lpstr>
      <vt:lpstr>Job</vt:lpstr>
      <vt:lpstr>PlatformDefinition</vt:lpstr>
      <vt:lpstr>Example Configuration using Ember</vt:lpstr>
      <vt:lpstr>Example Configuration: merlin-ember-example.py</vt:lpstr>
      <vt:lpstr>Example Configuration: merlin-ember-example.py</vt:lpstr>
      <vt:lpstr>Hands On with Merlin and Ember</vt:lpstr>
      <vt:lpstr>Extending the functionality of Merlin</vt:lpstr>
      <vt:lpstr>Creating a new topology for Merlin</vt:lpstr>
      <vt:lpstr>Example: Ring Topology</vt:lpstr>
      <vt:lpstr>Let’s look at the code: archimedes element library</vt:lpstr>
      <vt:lpstr>Hands on:  Modify topology to include cross links</vt:lpstr>
      <vt:lpstr>PowerPoint Presentation</vt:lpstr>
      <vt:lpstr>Join Us!</vt:lpstr>
      <vt:lpstr>Backup</vt:lpstr>
      <vt:lpstr>Running a Simulation – Add Components, Simple Node</vt:lpstr>
      <vt:lpstr>Juno: Simple instruction processor</vt:lpstr>
      <vt:lpstr>Building Blocks</vt:lpstr>
      <vt:lpstr>Running a Simulation – Add Components, Second Memory</vt:lpstr>
      <vt:lpstr>Running a Simulation – Add Components, Second Memory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Lavin, Patrick Robert</cp:lastModifiedBy>
  <cp:revision>471</cp:revision>
  <dcterms:created xsi:type="dcterms:W3CDTF">2018-07-21T13:25:45Z</dcterms:created>
  <dcterms:modified xsi:type="dcterms:W3CDTF">2024-05-05T01:47:14Z</dcterms:modified>
</cp:coreProperties>
</file>